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70" r:id="rId3"/>
    <p:sldId id="299" r:id="rId5"/>
    <p:sldId id="272" r:id="rId6"/>
    <p:sldId id="271" r:id="rId7"/>
    <p:sldId id="292" r:id="rId8"/>
    <p:sldId id="302" r:id="rId9"/>
    <p:sldId id="309" r:id="rId10"/>
    <p:sldId id="312" r:id="rId11"/>
    <p:sldId id="313" r:id="rId12"/>
    <p:sldId id="29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7132"/>
    <a:srgbClr val="293C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81" autoAdjust="0"/>
    <p:restoredTop sz="94660"/>
  </p:normalViewPr>
  <p:slideViewPr>
    <p:cSldViewPr snapToGrid="0">
      <p:cViewPr varScale="1">
        <p:scale>
          <a:sx n="59" d="100"/>
          <a:sy n="59" d="100"/>
        </p:scale>
        <p:origin x="752" y="2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478A74-4E79-4099-9B3D-3BEE16F9D2F9}" type="datetimeFigureOut">
              <a:rPr lang="en-IN" smtClean="0"/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F82877-DDF7-4B6E-976E-4F4F3D93D97F}" type="slidenum">
              <a:rPr lang="en-IN" smtClean="0"/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IN"/>
          </a:p>
        </p:txBody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5dc15a956d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IN"/>
          </a:p>
        </p:txBody>
      </p:sp>
      <p:sp>
        <p:nvSpPr>
          <p:cNvPr id="199" name="Google Shape;199;g25dc15a956d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5dc15a956d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IN"/>
          </a:p>
        </p:txBody>
      </p:sp>
      <p:sp>
        <p:nvSpPr>
          <p:cNvPr id="199" name="Google Shape;199;g25dc15a956d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Add source, change framing</a:t>
            </a:r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5dc15a956d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IN"/>
          </a:p>
        </p:txBody>
      </p:sp>
      <p:sp>
        <p:nvSpPr>
          <p:cNvPr id="199" name="Google Shape;199;g25dc15a956d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Add source, change framing</a:t>
            </a:r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5dc15a956d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IN"/>
          </a:p>
        </p:txBody>
      </p:sp>
      <p:sp>
        <p:nvSpPr>
          <p:cNvPr id="199" name="Google Shape;199;g25dc15a956d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Add source, change framing</a:t>
            </a:r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5dc15a956d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IN"/>
          </a:p>
        </p:txBody>
      </p:sp>
      <p:sp>
        <p:nvSpPr>
          <p:cNvPr id="199" name="Google Shape;199;g25dc15a956d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Add source, change framing</a:t>
            </a:r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5dc15a956d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IN"/>
          </a:p>
        </p:txBody>
      </p:sp>
      <p:sp>
        <p:nvSpPr>
          <p:cNvPr id="199" name="Google Shape;199;g25dc15a956d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Add source, change framing</a:t>
            </a:r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5dc15a956d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IN"/>
          </a:p>
        </p:txBody>
      </p:sp>
      <p:sp>
        <p:nvSpPr>
          <p:cNvPr id="199" name="Google Shape;199;g25dc15a956d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Add source, change framing</a:t>
            </a:r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5dc15a956d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IN"/>
          </a:p>
        </p:txBody>
      </p:sp>
      <p:sp>
        <p:nvSpPr>
          <p:cNvPr id="199" name="Google Shape;199;g25dc15a956d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Add source, change framing</a:t>
            </a:r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58A8A-0EBF-456A-A635-667637BAF68F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1E019-C5FD-49E1-BEAC-56F3ED3C05B7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58A8A-0EBF-456A-A635-667637BAF68F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1E019-C5FD-49E1-BEAC-56F3ED3C05B7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58A8A-0EBF-456A-A635-667637BAF68F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1E019-C5FD-49E1-BEAC-56F3ED3C05B7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58A8A-0EBF-456A-A635-667637BAF68F}" type="datetimeFigureOut">
              <a:rPr lang="en-IN" smtClean="0"/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1E019-C5FD-49E1-BEAC-56F3ED3C05B7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58A8A-0EBF-456A-A635-667637BAF68F}" type="datetimeFigureOut">
              <a:rPr lang="en-IN" smtClean="0"/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1E019-C5FD-49E1-BEAC-56F3ED3C05B7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58A8A-0EBF-456A-A635-667637BAF68F}" type="datetimeFigureOut">
              <a:rPr lang="en-IN" smtClean="0"/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1E019-C5FD-49E1-BEAC-56F3ED3C05B7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58A8A-0EBF-456A-A635-667637BAF68F}" type="datetimeFigureOut">
              <a:rPr lang="en-IN" smtClean="0"/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1E019-C5FD-49E1-BEAC-56F3ED3C05B7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58A8A-0EBF-456A-A635-667637BAF68F}" type="datetimeFigureOut">
              <a:rPr lang="en-IN" smtClean="0"/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1E019-C5FD-49E1-BEAC-56F3ED3C05B7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58A8A-0EBF-456A-A635-667637BAF68F}" type="datetimeFigureOut">
              <a:rPr lang="en-IN" smtClean="0"/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1E019-C5FD-49E1-BEAC-56F3ED3C05B7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58A8A-0EBF-456A-A635-667637BAF68F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1E019-C5FD-49E1-BEAC-56F3ED3C05B7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58A8A-0EBF-456A-A635-667637BAF68F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1E019-C5FD-49E1-BEAC-56F3ED3C05B7}" type="slidenum">
              <a:rPr lang="en-IN" smtClean="0"/>
            </a:fld>
            <a:endParaRPr lang="en-I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600" lvl="0" indent="-423545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5"/>
            </a:lvl1pPr>
            <a:lvl2pPr marL="1219200" lvl="1" indent="-406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800" lvl="2" indent="-4064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400" lvl="3" indent="-406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8000" lvl="4" indent="-406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600" lvl="5" indent="-4064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200" lvl="6" indent="-406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800" lvl="7" indent="-406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400" lvl="8" indent="-4064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/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600" lvl="0" indent="-423545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5"/>
            </a:lvl1pPr>
            <a:lvl2pPr marL="1219200" lvl="1" indent="-406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800" lvl="2" indent="-4064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400" lvl="3" indent="-406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8000" lvl="4" indent="-406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600" lvl="5" indent="-4064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200" lvl="6" indent="-406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800" lvl="7" indent="-406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400" lvl="8" indent="-4064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/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658A8A-0EBF-456A-A635-667637BAF68F}" type="datetimeFigureOut">
              <a:rPr lang="en-IN" smtClean="0"/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691E019-C5FD-49E1-BEAC-56F3ED3C05B7}" type="slidenum">
              <a:rPr lang="en-IN" smtClean="0"/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2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4.pn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2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6755095"/>
            <a:ext cx="12192000" cy="2550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extBox 1"/>
          <p:cNvSpPr txBox="1"/>
          <p:nvPr/>
        </p:nvSpPr>
        <p:spPr>
          <a:xfrm>
            <a:off x="293370" y="2470132"/>
            <a:ext cx="1037907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altLang="en-IN" sz="4400" b="1" dirty="0">
                <a:solidFill>
                  <a:srgbClr val="F15E2E"/>
                </a:solidFill>
              </a:rPr>
            </a:br>
            <a:r>
              <a:rPr lang="en-US" altLang="en-IN" sz="3600" b="1" dirty="0">
                <a:solidFill>
                  <a:srgbClr val="F15E2E"/>
                </a:solidFill>
              </a:rPr>
              <a:t>EXPLORE - UNDERSTAND - EXECUTE</a:t>
            </a:r>
            <a:endParaRPr lang="en-US" altLang="en-IN" sz="3600" b="1" dirty="0">
              <a:solidFill>
                <a:srgbClr val="F15E2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3370" y="2520326"/>
            <a:ext cx="7451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Options : Credit Spreads 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3370" y="4860526"/>
            <a:ext cx="62642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>
                <a:solidFill>
                  <a:srgbClr val="002060"/>
                </a:solidFill>
              </a:rPr>
              <a:t>Disclaimer</a:t>
            </a:r>
            <a:endParaRPr lang="en-IN" sz="2000" b="1" dirty="0">
              <a:solidFill>
                <a:srgbClr val="002060"/>
              </a:solidFill>
            </a:endParaRPr>
          </a:p>
          <a:p>
            <a:r>
              <a:rPr lang="en-US" altLang="en-US" sz="1400" dirty="0"/>
              <a:t>Disclaimer: Investment in securities market are subject to market risks, read all the related documents carefully before investing. Brokerage will not exceed the SEBI prescribed limit.</a:t>
            </a:r>
            <a:r>
              <a:rPr lang="en-US" dirty="0"/>
              <a:t> </a:t>
            </a:r>
            <a:r>
              <a:rPr lang="en-US" sz="1400" dirty="0"/>
              <a:t>Options trading involves high risk and is not suitable for all investors.</a:t>
            </a:r>
            <a:endParaRPr lang="en-US" alt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339186" y="4352217"/>
            <a:ext cx="2777297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09 April</a:t>
            </a:r>
            <a:r>
              <a:rPr lang="en-IN" b="1" dirty="0">
                <a:solidFill>
                  <a:srgbClr val="002060"/>
                </a:solidFill>
              </a:rPr>
              <a:t>’2</a:t>
            </a:r>
            <a:r>
              <a:rPr lang="en-US" altLang="en-IN" b="1" dirty="0">
                <a:solidFill>
                  <a:srgbClr val="002060"/>
                </a:solidFill>
              </a:rPr>
              <a:t>6</a:t>
            </a:r>
            <a:endParaRPr lang="en-US" altLang="en-IN" sz="18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82258" y="6385530"/>
            <a:ext cx="4841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Private &amp; Confidential. Please do not circulate.</a:t>
            </a:r>
            <a:endParaRPr lang="en-IN" dirty="0"/>
          </a:p>
        </p:txBody>
      </p:sp>
      <p:pic>
        <p:nvPicPr>
          <p:cNvPr id="7" name="Picture 6" descr="Stocko (2) (2)"/>
          <p:cNvPicPr>
            <a:picLocks noChangeAspect="1"/>
          </p:cNvPicPr>
          <p:nvPr/>
        </p:nvPicPr>
        <p:blipFill>
          <a:blip r:embed="rId1"/>
          <a:srcRect l="12581" t="34509" r="13712" b="33398"/>
          <a:stretch>
            <a:fillRect/>
          </a:stretch>
        </p:blipFill>
        <p:spPr>
          <a:xfrm>
            <a:off x="111125" y="124460"/>
            <a:ext cx="1616710" cy="7048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tocko (2) (2)"/>
          <p:cNvPicPr>
            <a:picLocks noChangeAspect="1"/>
          </p:cNvPicPr>
          <p:nvPr/>
        </p:nvPicPr>
        <p:blipFill>
          <a:blip r:embed="rId1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cxnSp>
        <p:nvCxnSpPr>
          <p:cNvPr id="2" name="Google Shape;202;p24"/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" name="Google Shape;203;p24"/>
          <p:cNvSpPr txBox="1"/>
          <p:nvPr/>
        </p:nvSpPr>
        <p:spPr>
          <a:xfrm>
            <a:off x="381635" y="211455"/>
            <a:ext cx="10067925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600" b="1" dirty="0">
                <a:solidFill>
                  <a:schemeClr val="accent2"/>
                </a:solidFill>
              </a:rPr>
              <a:t>Presenter </a:t>
            </a:r>
            <a:r>
              <a:rPr lang="en-US" sz="3600" b="1" dirty="0">
                <a:solidFill>
                  <a:srgbClr val="293C9C"/>
                </a:solidFill>
              </a:rPr>
              <a:t>Hitesh Chotalia</a:t>
            </a:r>
            <a:endParaRPr lang="en-US" sz="3600" b="1" dirty="0">
              <a:solidFill>
                <a:srgbClr val="293C9C"/>
              </a:solidFill>
              <a:sym typeface="+mn-ea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33" y="1429980"/>
            <a:ext cx="3091210" cy="377339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81573" y="1630640"/>
            <a:ext cx="6646636" cy="3138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latin typeface="+mj-lt"/>
                <a:cs typeface="Arial" panose="020B0604020202020204" pitchFamily="34" charset="0"/>
              </a:rPr>
              <a:t>Market Experience : 26 Years</a:t>
            </a:r>
            <a:endParaRPr lang="en-IN" dirty="0">
              <a:latin typeface="+mj-lt"/>
              <a:cs typeface="Arial" panose="020B0604020202020204" pitchFamily="34" charset="0"/>
            </a:endParaRPr>
          </a:p>
          <a:p>
            <a:endParaRPr lang="en-IN" dirty="0">
              <a:latin typeface="+mj-lt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dirty="0">
                <a:latin typeface="+mn-lt"/>
                <a:cs typeface="Arial" panose="020B0604020202020204" pitchFamily="34" charset="0"/>
              </a:rPr>
              <a:t>Technical Market Strategist : Share khan</a:t>
            </a:r>
            <a:endParaRPr lang="en-IN" dirty="0">
              <a:latin typeface="+mn-lt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dirty="0">
                <a:latin typeface="+mn-lt"/>
                <a:cs typeface="Arial" panose="020B0604020202020204" pitchFamily="34" charset="0"/>
              </a:rPr>
              <a:t>Asia Pacific Equity Research : Citi Global Markets</a:t>
            </a:r>
            <a:endParaRPr lang="en-IN" dirty="0">
              <a:latin typeface="+mn-lt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dirty="0">
                <a:latin typeface="+mn-lt"/>
                <a:cs typeface="Arial" panose="020B0604020202020204" pitchFamily="34" charset="0"/>
              </a:rPr>
              <a:t>Technical Market Strategist : Centrum Broking</a:t>
            </a:r>
            <a:endParaRPr lang="en-IN" dirty="0">
              <a:latin typeface="+mn-lt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dirty="0">
                <a:latin typeface="+mn-lt"/>
                <a:cs typeface="Arial" panose="020B0604020202020204" pitchFamily="34" charset="0"/>
              </a:rPr>
              <a:t>Product Head : Ignite – Sharekhan Education</a:t>
            </a:r>
            <a:endParaRPr lang="en-IN" dirty="0">
              <a:latin typeface="+mn-lt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dirty="0">
                <a:latin typeface="+mn-lt"/>
                <a:cs typeface="Arial" panose="020B0604020202020204" pitchFamily="34" charset="0"/>
              </a:rPr>
              <a:t>Sr VP : Motilal Oswal : Head School Of Trading &amp; Investing </a:t>
            </a:r>
            <a:endParaRPr lang="en-IN" dirty="0">
              <a:latin typeface="+mn-lt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dirty="0">
                <a:latin typeface="+mn-lt"/>
                <a:cs typeface="Arial" panose="020B0604020202020204" pitchFamily="34" charset="0"/>
              </a:rPr>
              <a:t>Head Education : Fin Learn Academy</a:t>
            </a:r>
            <a:endParaRPr lang="en-IN" dirty="0">
              <a:latin typeface="+mn-lt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dirty="0">
                <a:latin typeface="+mn-lt"/>
                <a:cs typeface="Arial" panose="020B0604020202020204" pitchFamily="34" charset="0"/>
              </a:rPr>
              <a:t>Media Appearance : CNBC &amp; NDTV Profit</a:t>
            </a:r>
            <a:endParaRPr lang="en-IN" dirty="0">
              <a:latin typeface="+mn-lt"/>
              <a:cs typeface="Arial" panose="020B0604020202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IN" sz="3600" dirty="0">
              <a:latin typeface="+mj-lt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2" name="Google Shape;202;p24"/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Picture 5" descr="Stocko (2) (2)"/>
          <p:cNvPicPr>
            <a:picLocks noChangeAspect="1"/>
          </p:cNvPicPr>
          <p:nvPr/>
        </p:nvPicPr>
        <p:blipFill>
          <a:blip r:embed="rId1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sp>
        <p:nvSpPr>
          <p:cNvPr id="3" name="Google Shape;203;p24"/>
          <p:cNvSpPr txBox="1"/>
          <p:nvPr/>
        </p:nvSpPr>
        <p:spPr>
          <a:xfrm>
            <a:off x="508635" y="198755"/>
            <a:ext cx="10067925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600" b="1" dirty="0">
                <a:solidFill>
                  <a:schemeClr val="accent2"/>
                </a:solidFill>
                <a:effectLst/>
                <a:latin typeface="Arial" panose="020B0604020202020204" pitchFamily="34" charset="0"/>
                <a:sym typeface="+mn-ea"/>
              </a:rPr>
              <a:t>D</a:t>
            </a:r>
            <a:r>
              <a:rPr lang="en-US" sz="3600" b="1" dirty="0">
                <a:solidFill>
                  <a:schemeClr val="accent2"/>
                </a:solidFill>
                <a:latin typeface="Arial" panose="020B0604020202020204" pitchFamily="34" charset="0"/>
                <a:sym typeface="+mn-ea"/>
              </a:rPr>
              <a:t>ebit</a:t>
            </a:r>
            <a:r>
              <a:rPr lang="en-US" sz="3600" b="1" dirty="0">
                <a:solidFill>
                  <a:schemeClr val="accent2"/>
                </a:solidFill>
                <a:effectLst/>
                <a:latin typeface="Arial" panose="020B0604020202020204" pitchFamily="34" charset="0"/>
                <a:sym typeface="+mn-ea"/>
              </a:rPr>
              <a:t> - </a:t>
            </a:r>
            <a:r>
              <a:rPr lang="en-US" sz="3600" b="1" dirty="0">
                <a:solidFill>
                  <a:srgbClr val="293C9C"/>
                </a:solidFill>
              </a:rPr>
              <a:t>Credit </a:t>
            </a:r>
            <a:endParaRPr lang="en-IN" sz="3600" b="1" dirty="0">
              <a:solidFill>
                <a:srgbClr val="293C9C"/>
              </a:solidFill>
              <a:effectLst/>
              <a:latin typeface="Arial" panose="020B0604020202020204" pitchFamily="34" charset="0"/>
              <a:sym typeface="+mn-ea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773704" y="1791018"/>
            <a:ext cx="0" cy="406908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2031446" y="1791018"/>
            <a:ext cx="0" cy="406908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323082" y="1791018"/>
            <a:ext cx="0" cy="406908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46306" y="5814378"/>
            <a:ext cx="870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Price Up</a:t>
            </a:r>
            <a:endParaRPr lang="en-IN" sz="1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1639351" y="5818703"/>
            <a:ext cx="7841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Call Up</a:t>
            </a:r>
            <a:endParaRPr lang="en-US" sz="1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980676" y="5860098"/>
            <a:ext cx="7260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Put Dn</a:t>
            </a:r>
            <a:endParaRPr lang="en-IN" sz="1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1618091" y="6047734"/>
            <a:ext cx="68351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/>
              <a:t>+ CE</a:t>
            </a:r>
            <a:endParaRPr lang="en-IN" sz="1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3001935" y="6064177"/>
            <a:ext cx="68351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/>
              <a:t>-  PE</a:t>
            </a:r>
            <a:endParaRPr lang="en-IN" sz="1400" b="1" dirty="0"/>
          </a:p>
        </p:txBody>
      </p:sp>
      <p:sp>
        <p:nvSpPr>
          <p:cNvPr id="21" name="TextBox 20"/>
          <p:cNvSpPr txBox="1"/>
          <p:nvPr/>
        </p:nvSpPr>
        <p:spPr>
          <a:xfrm flipH="1">
            <a:off x="1381997" y="1479596"/>
            <a:ext cx="1448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Pay = Debit </a:t>
            </a:r>
            <a:endParaRPr lang="en-IN" sz="14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1721901" y="6276016"/>
            <a:ext cx="4876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Buy</a:t>
            </a:r>
            <a:endParaRPr lang="en-IN" sz="14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3075925" y="6302810"/>
            <a:ext cx="534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Sell </a:t>
            </a:r>
            <a:endParaRPr lang="en-IN" sz="14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2761480" y="1483241"/>
            <a:ext cx="15066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Receive = Credit</a:t>
            </a:r>
            <a:endParaRPr lang="en-IN" sz="1400" b="1" dirty="0"/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7659916" y="1944906"/>
            <a:ext cx="0" cy="406908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299960" y="5987415"/>
            <a:ext cx="8553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Price Down</a:t>
            </a:r>
            <a:endParaRPr lang="en-IN" sz="1400" b="1" dirty="0"/>
          </a:p>
        </p:txBody>
      </p:sp>
      <p:cxnSp>
        <p:nvCxnSpPr>
          <p:cNvPr id="29" name="Straight Arrow Connector 28"/>
          <p:cNvCxnSpPr/>
          <p:nvPr/>
        </p:nvCxnSpPr>
        <p:spPr>
          <a:xfrm flipV="1">
            <a:off x="8938214" y="1893520"/>
            <a:ext cx="0" cy="406908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10158984" y="1903511"/>
            <a:ext cx="0" cy="406908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8628380" y="5910580"/>
            <a:ext cx="91821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Put Up</a:t>
            </a:r>
            <a:endParaRPr lang="en-US" sz="14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8607155" y="6139319"/>
            <a:ext cx="68351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/>
              <a:t>+ PE</a:t>
            </a:r>
            <a:endParaRPr lang="en-IN" sz="14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8689375" y="6354901"/>
            <a:ext cx="4876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Buy</a:t>
            </a:r>
            <a:endParaRPr lang="en-IN" sz="14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9790697" y="5910288"/>
            <a:ext cx="7841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Call Dn</a:t>
            </a:r>
            <a:endParaRPr lang="en-IN" sz="14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9811956" y="6114367"/>
            <a:ext cx="68351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/>
              <a:t>-  CE</a:t>
            </a:r>
            <a:endParaRPr lang="en-IN" sz="14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9882136" y="6350460"/>
            <a:ext cx="534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Sell </a:t>
            </a:r>
            <a:endParaRPr lang="en-IN" sz="1400" b="1" dirty="0"/>
          </a:p>
        </p:txBody>
      </p:sp>
      <p:sp>
        <p:nvSpPr>
          <p:cNvPr id="37" name="TextBox 36"/>
          <p:cNvSpPr txBox="1"/>
          <p:nvPr/>
        </p:nvSpPr>
        <p:spPr>
          <a:xfrm flipH="1">
            <a:off x="8361697" y="1279760"/>
            <a:ext cx="1448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Pay = Debit </a:t>
            </a:r>
            <a:endParaRPr lang="en-IN" sz="14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9473899" y="1579736"/>
            <a:ext cx="15066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Receive = Credit</a:t>
            </a:r>
            <a:endParaRPr lang="en-IN" sz="1400" b="1" dirty="0"/>
          </a:p>
        </p:txBody>
      </p:sp>
      <p:sp>
        <p:nvSpPr>
          <p:cNvPr id="4" name="TextBox 3"/>
          <p:cNvSpPr txBox="1"/>
          <p:nvPr/>
        </p:nvSpPr>
        <p:spPr>
          <a:xfrm flipH="1">
            <a:off x="424815" y="1064260"/>
            <a:ext cx="139890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Risk  = Limited</a:t>
            </a:r>
            <a:endParaRPr lang="en-US" sz="1400" b="1" dirty="0"/>
          </a:p>
          <a:p>
            <a:r>
              <a:rPr lang="en-US" sz="1400" b="1" dirty="0"/>
              <a:t>Reward : Unlimited </a:t>
            </a:r>
            <a:endParaRPr lang="en-IN" sz="1400" b="1" dirty="0"/>
          </a:p>
        </p:txBody>
      </p:sp>
      <p:sp>
        <p:nvSpPr>
          <p:cNvPr id="5" name="TextBox 4"/>
          <p:cNvSpPr txBox="1"/>
          <p:nvPr/>
        </p:nvSpPr>
        <p:spPr>
          <a:xfrm flipH="1">
            <a:off x="2790001" y="1044951"/>
            <a:ext cx="17908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Risk  = Unlimited</a:t>
            </a:r>
            <a:endParaRPr lang="en-US" sz="1400" b="1" dirty="0"/>
          </a:p>
          <a:p>
            <a:r>
              <a:rPr lang="en-US" sz="1400" b="1" dirty="0"/>
              <a:t>Reward : Limited </a:t>
            </a:r>
            <a:endParaRPr lang="en-IN" sz="1400" b="1" dirty="0"/>
          </a:p>
        </p:txBody>
      </p:sp>
      <p:sp>
        <p:nvSpPr>
          <p:cNvPr id="7" name="TextBox 6"/>
          <p:cNvSpPr txBox="1"/>
          <p:nvPr/>
        </p:nvSpPr>
        <p:spPr>
          <a:xfrm flipH="1">
            <a:off x="7002780" y="1014730"/>
            <a:ext cx="154495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Risk  = Limited</a:t>
            </a:r>
            <a:endParaRPr lang="en-US" sz="1400" b="1" dirty="0"/>
          </a:p>
          <a:p>
            <a:r>
              <a:rPr lang="en-US" sz="1400" b="1" dirty="0"/>
              <a:t>Reward : Unlimited </a:t>
            </a:r>
            <a:endParaRPr lang="en-IN" sz="1400" b="1" dirty="0"/>
          </a:p>
        </p:txBody>
      </p:sp>
      <p:sp>
        <p:nvSpPr>
          <p:cNvPr id="8" name="TextBox 7"/>
          <p:cNvSpPr txBox="1"/>
          <p:nvPr/>
        </p:nvSpPr>
        <p:spPr>
          <a:xfrm flipH="1">
            <a:off x="9473899" y="959069"/>
            <a:ext cx="17908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Risk  = Unlimited</a:t>
            </a:r>
            <a:endParaRPr lang="en-US" sz="1400" b="1" dirty="0"/>
          </a:p>
          <a:p>
            <a:r>
              <a:rPr lang="en-US" sz="1400" b="1" dirty="0"/>
              <a:t>Reward : Limited </a:t>
            </a:r>
            <a:endParaRPr lang="en-IN" sz="1400" b="1" dirty="0"/>
          </a:p>
        </p:txBody>
      </p:sp>
      <p:cxnSp>
        <p:nvCxnSpPr>
          <p:cNvPr id="2" name="Google Shape;202;p24"/>
          <p:cNvCxnSpPr/>
          <p:nvPr/>
        </p:nvCxnSpPr>
        <p:spPr>
          <a:xfrm>
            <a:off x="5573728" y="1000810"/>
            <a:ext cx="0" cy="568833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9" grpId="0"/>
      <p:bldP spid="20" grpId="0"/>
      <p:bldP spid="21" grpId="0"/>
      <p:bldP spid="24" grpId="0"/>
      <p:bldP spid="25" grpId="0"/>
      <p:bldP spid="26" grpId="0"/>
      <p:bldP spid="28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4" grpId="0"/>
      <p:bldP spid="5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2" name="Google Shape;202;p24"/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Rectangle 7"/>
          <p:cNvSpPr/>
          <p:nvPr/>
        </p:nvSpPr>
        <p:spPr>
          <a:xfrm>
            <a:off x="381635" y="1579245"/>
            <a:ext cx="3907790" cy="2567940"/>
          </a:xfrm>
          <a:prstGeom prst="rect">
            <a:avLst/>
          </a:prstGeom>
          <a:noFill/>
          <a:ln w="19050" cap="flat" cmpd="sng" algn="ctr">
            <a:solidFill>
              <a:srgbClr val="F15E2E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IN" sz="1400" dirty="0"/>
          </a:p>
        </p:txBody>
      </p:sp>
      <p:sp>
        <p:nvSpPr>
          <p:cNvPr id="10" name="TextBox 6"/>
          <p:cNvSpPr txBox="1"/>
          <p:nvPr/>
        </p:nvSpPr>
        <p:spPr>
          <a:xfrm>
            <a:off x="486410" y="1682296"/>
            <a:ext cx="5192395" cy="109855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sym typeface="+mn-ea"/>
              </a:rPr>
              <a:t>Options : Debit / Credit</a:t>
            </a:r>
            <a:endParaRPr lang="en-US" sz="2000" dirty="0">
              <a:solidFill>
                <a:srgbClr val="000000"/>
              </a:solidFill>
              <a:effectLst/>
              <a:sym typeface="+mn-ea"/>
            </a:endParaRPr>
          </a:p>
          <a:p>
            <a:pPr marL="342900" indent="-342900" rtl="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sym typeface="+mn-ea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sym typeface="+mn-ea"/>
              </a:rPr>
              <a:t>Options Credit Strategies </a:t>
            </a:r>
            <a:endParaRPr lang="en-US" sz="2000" dirty="0">
              <a:solidFill>
                <a:srgbClr val="000000"/>
              </a:solidFill>
              <a:effectLst/>
              <a:sym typeface="+mn-ea"/>
            </a:endParaRPr>
          </a:p>
          <a:p>
            <a:pPr marL="342900" indent="-342900" rtl="0">
              <a:buFont typeface="Arial" panose="020B0604020202020204" pitchFamily="34" charset="0"/>
              <a:buChar char="•"/>
            </a:pPr>
            <a:endParaRPr lang="en-US" sz="2000" b="0" i="0" u="none" strike="noStrike" dirty="0">
              <a:solidFill>
                <a:srgbClr val="000000"/>
              </a:solidFill>
              <a:sym typeface="+mn-ea"/>
            </a:endParaRP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sym typeface="+mn-ea"/>
              </a:rPr>
              <a:t>Bull Put Spread</a:t>
            </a:r>
            <a:endParaRPr lang="en-US" sz="2000" dirty="0">
              <a:solidFill>
                <a:srgbClr val="000000"/>
              </a:solidFill>
              <a:sym typeface="+mn-ea"/>
            </a:endParaRPr>
          </a:p>
          <a:p>
            <a:pPr marL="342900" indent="-342900" rtl="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sym typeface="+mn-ea"/>
            </a:endParaRP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sym typeface="+mn-ea"/>
              </a:rPr>
              <a:t>Bear Call Spread</a:t>
            </a:r>
            <a:endParaRPr lang="en-US" sz="2000" dirty="0">
              <a:solidFill>
                <a:srgbClr val="000000"/>
              </a:solidFill>
              <a:sym typeface="+mn-ea"/>
            </a:endParaRPr>
          </a:p>
          <a:p>
            <a:pPr marL="342900" indent="-342900" rtl="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sym typeface="+mn-ea"/>
            </a:endParaRPr>
          </a:p>
          <a:p>
            <a:pPr marL="342900" indent="-342900" rtl="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sym typeface="+mn-ea"/>
            </a:endParaRPr>
          </a:p>
          <a:p>
            <a:pPr rtl="0"/>
            <a:endParaRPr lang="en-US" altLang="en-US" sz="2000" dirty="0">
              <a:sym typeface="+mn-ea"/>
            </a:endParaRPr>
          </a:p>
        </p:txBody>
      </p:sp>
      <p:pic>
        <p:nvPicPr>
          <p:cNvPr id="6" name="Picture 5" descr="Stocko (2) (2)"/>
          <p:cNvPicPr>
            <a:picLocks noChangeAspect="1"/>
          </p:cNvPicPr>
          <p:nvPr/>
        </p:nvPicPr>
        <p:blipFill>
          <a:blip r:embed="rId1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sp>
        <p:nvSpPr>
          <p:cNvPr id="11" name="Google Shape;203;p24"/>
          <p:cNvSpPr txBox="1"/>
          <p:nvPr/>
        </p:nvSpPr>
        <p:spPr>
          <a:xfrm>
            <a:off x="381635" y="211455"/>
            <a:ext cx="10067925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600" b="1" dirty="0">
                <a:solidFill>
                  <a:schemeClr val="accent2"/>
                </a:solidFill>
              </a:rPr>
              <a:t>Overview of </a:t>
            </a:r>
            <a:r>
              <a:rPr lang="en-US" sz="3600" b="1" dirty="0">
                <a:solidFill>
                  <a:srgbClr val="293C9C"/>
                </a:solidFill>
              </a:rPr>
              <a:t>Today’s Webinar</a:t>
            </a:r>
            <a:endParaRPr lang="en-US" sz="3600" b="1" dirty="0">
              <a:solidFill>
                <a:srgbClr val="293C9C"/>
              </a:solidFill>
              <a:sym typeface="+mn-ea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6856" y="5438793"/>
            <a:ext cx="3968734" cy="911189"/>
          </a:xfrm>
          <a:prstGeom prst="rect">
            <a:avLst/>
          </a:prstGeom>
        </p:spPr>
      </p:pic>
      <p:sp>
        <p:nvSpPr>
          <p:cNvPr id="2" name="Rectangle 7"/>
          <p:cNvSpPr/>
          <p:nvPr/>
        </p:nvSpPr>
        <p:spPr>
          <a:xfrm>
            <a:off x="4776724" y="1593265"/>
            <a:ext cx="6928866" cy="3131135"/>
          </a:xfrm>
          <a:prstGeom prst="rect">
            <a:avLst/>
          </a:prstGeom>
          <a:noFill/>
          <a:ln w="19050" cap="flat" cmpd="sng" algn="ctr">
            <a:solidFill>
              <a:srgbClr val="F15E2E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IN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5083787" y="1822871"/>
            <a:ext cx="692886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Aptos Display" panose="020B0004020202020204" pitchFamily="34" charset="0"/>
              </a:rPr>
              <a:t>• </a:t>
            </a:r>
            <a:r>
              <a:rPr lang="en-US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When to use </a:t>
            </a:r>
            <a:r>
              <a:rPr lang="en-US" dirty="0">
                <a:solidFill>
                  <a:srgbClr val="000000"/>
                </a:solidFill>
                <a:sym typeface="+mn-ea"/>
              </a:rPr>
              <a:t>Bull Put Spread/ Bear Call Spread</a:t>
            </a:r>
            <a:endParaRPr lang="en-US" dirty="0">
              <a:solidFill>
                <a:srgbClr val="000000"/>
              </a:solidFill>
              <a:sym typeface="+mn-ea"/>
            </a:endParaRPr>
          </a:p>
          <a:p>
            <a:endParaRPr lang="en-US" b="0" i="0" dirty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• Strategy construction and payoff understanding </a:t>
            </a:r>
            <a:endParaRPr lang="en-US" b="0" i="0" dirty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  <a:p>
            <a:endParaRPr lang="en-US" b="0" i="0" dirty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• Ideal market conditions for each spread</a:t>
            </a:r>
            <a:endParaRPr lang="en-US" b="0" i="0" dirty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 </a:t>
            </a:r>
            <a:endParaRPr lang="en-US" b="0" i="0" dirty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• Risk, reward &amp; breakeven analysis </a:t>
            </a:r>
            <a:endParaRPr lang="en-US" b="0" i="0" dirty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  <a:p>
            <a:endParaRPr lang="en-US" b="0" i="0" dirty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• Common mistakes traders make with directional spreads</a:t>
            </a:r>
            <a:endParaRPr lang="en-IN" dirty="0">
              <a:latin typeface="Aptos" panose="020B00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2" name="Google Shape;202;p24"/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Picture 5" descr="Stocko (2) (2)"/>
          <p:cNvPicPr>
            <a:picLocks noChangeAspect="1"/>
          </p:cNvPicPr>
          <p:nvPr/>
        </p:nvPicPr>
        <p:blipFill>
          <a:blip r:embed="rId1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sp>
        <p:nvSpPr>
          <p:cNvPr id="11" name="Google Shape;203;p24"/>
          <p:cNvSpPr txBox="1"/>
          <p:nvPr/>
        </p:nvSpPr>
        <p:spPr>
          <a:xfrm>
            <a:off x="381635" y="211455"/>
            <a:ext cx="10067925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600" b="1" dirty="0">
                <a:solidFill>
                  <a:schemeClr val="accent2"/>
                </a:solidFill>
              </a:rPr>
              <a:t>Moneyness: </a:t>
            </a:r>
            <a:r>
              <a:rPr lang="en-US" sz="3600" b="1" dirty="0">
                <a:solidFill>
                  <a:srgbClr val="293C9C"/>
                </a:solidFill>
              </a:rPr>
              <a:t>Out Of Money (CE : OTM)</a:t>
            </a:r>
            <a:endParaRPr lang="en-US" sz="3600" b="1" dirty="0">
              <a:solidFill>
                <a:srgbClr val="293C9C"/>
              </a:solidFill>
              <a:sym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333" y="1054054"/>
            <a:ext cx="154305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Call Option </a:t>
            </a:r>
            <a:endParaRPr lang="en-US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970315" y="3244334"/>
            <a:ext cx="1377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CMP = ATM </a:t>
            </a:r>
            <a:endParaRPr lang="en-IN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676400" y="3146362"/>
            <a:ext cx="305888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676400" y="3777733"/>
            <a:ext cx="305888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60057" y="2908050"/>
            <a:ext cx="8790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Above </a:t>
            </a:r>
            <a:endParaRPr lang="en-IN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862622" y="3515694"/>
            <a:ext cx="8781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Below </a:t>
            </a:r>
            <a:endParaRPr lang="en-IN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429002" y="552081"/>
            <a:ext cx="84542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OTM 4</a:t>
            </a:r>
            <a:endParaRPr lang="en-US" b="1" dirty="0"/>
          </a:p>
          <a:p>
            <a:endParaRPr lang="en-US" b="1" dirty="0"/>
          </a:p>
          <a:p>
            <a:r>
              <a:rPr lang="en-US" b="1" dirty="0"/>
              <a:t>OTM 3</a:t>
            </a:r>
            <a:endParaRPr lang="en-US" b="1" dirty="0"/>
          </a:p>
          <a:p>
            <a:endParaRPr lang="en-US" b="1" dirty="0"/>
          </a:p>
          <a:p>
            <a:r>
              <a:rPr lang="en-US" b="1" dirty="0"/>
              <a:t>OTM 2</a:t>
            </a:r>
            <a:endParaRPr lang="en-US" b="1" dirty="0"/>
          </a:p>
          <a:p>
            <a:endParaRPr lang="en-US" b="1" dirty="0"/>
          </a:p>
          <a:p>
            <a:r>
              <a:rPr lang="en-US" b="1" dirty="0"/>
              <a:t>OTM 1</a:t>
            </a:r>
            <a:endParaRPr lang="en-IN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508850" y="3277382"/>
            <a:ext cx="84542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ITM 1</a:t>
            </a:r>
            <a:endParaRPr lang="en-US" b="1" dirty="0"/>
          </a:p>
          <a:p>
            <a:endParaRPr lang="en-US" b="1" dirty="0"/>
          </a:p>
          <a:p>
            <a:r>
              <a:rPr lang="en-US" b="1" dirty="0"/>
              <a:t>ITM 2</a:t>
            </a:r>
            <a:endParaRPr lang="en-US" b="1" dirty="0"/>
          </a:p>
          <a:p>
            <a:endParaRPr lang="en-US" b="1" dirty="0"/>
          </a:p>
          <a:p>
            <a:r>
              <a:rPr lang="en-US" b="1" dirty="0"/>
              <a:t>ITM 3</a:t>
            </a:r>
            <a:endParaRPr lang="en-US" b="1" dirty="0"/>
          </a:p>
          <a:p>
            <a:endParaRPr lang="en-US" b="1" dirty="0"/>
          </a:p>
          <a:p>
            <a:r>
              <a:rPr lang="en-US" b="1" dirty="0"/>
              <a:t>ITM 4</a:t>
            </a:r>
            <a:endParaRPr lang="en-IN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5724710" y="3244334"/>
            <a:ext cx="3808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HDFC BANK CMP = 916= ATM = 915 </a:t>
            </a:r>
            <a:endParaRPr lang="en-IN" b="1" dirty="0"/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5812968" y="3061204"/>
            <a:ext cx="3853546" cy="895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5812968" y="3700360"/>
            <a:ext cx="3755575" cy="117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565570" y="475881"/>
            <a:ext cx="84542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OTM 4</a:t>
            </a:r>
            <a:endParaRPr lang="en-US" b="1" dirty="0"/>
          </a:p>
          <a:p>
            <a:endParaRPr lang="en-US" b="1" dirty="0"/>
          </a:p>
          <a:p>
            <a:r>
              <a:rPr lang="en-US" b="1" dirty="0"/>
              <a:t>OTM 3</a:t>
            </a:r>
            <a:endParaRPr lang="en-US" b="1" dirty="0"/>
          </a:p>
          <a:p>
            <a:endParaRPr lang="en-US" b="1" dirty="0"/>
          </a:p>
          <a:p>
            <a:r>
              <a:rPr lang="en-US" b="1" dirty="0"/>
              <a:t>OTM 2</a:t>
            </a:r>
            <a:endParaRPr lang="en-US" b="1" dirty="0"/>
          </a:p>
          <a:p>
            <a:endParaRPr lang="en-US" b="1" dirty="0"/>
          </a:p>
          <a:p>
            <a:r>
              <a:rPr lang="en-US" b="1" dirty="0"/>
              <a:t>OTM 1</a:t>
            </a:r>
            <a:endParaRPr lang="en-IN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7645418" y="3201182"/>
            <a:ext cx="845424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ITM 1</a:t>
            </a:r>
            <a:endParaRPr lang="en-US" b="1" dirty="0"/>
          </a:p>
          <a:p>
            <a:endParaRPr lang="en-US" b="1" dirty="0"/>
          </a:p>
          <a:p>
            <a:r>
              <a:rPr lang="en-US" b="1" dirty="0"/>
              <a:t>ITM 2</a:t>
            </a:r>
            <a:endParaRPr lang="en-US" b="1" dirty="0"/>
          </a:p>
          <a:p>
            <a:endParaRPr lang="en-US" b="1" dirty="0"/>
          </a:p>
          <a:p>
            <a:r>
              <a:rPr lang="en-US" b="1" dirty="0"/>
              <a:t>ITM 3</a:t>
            </a:r>
            <a:endParaRPr lang="en-US" b="1" dirty="0"/>
          </a:p>
          <a:p>
            <a:endParaRPr lang="en-US" b="1" dirty="0"/>
          </a:p>
          <a:p>
            <a:r>
              <a:rPr lang="en-US" b="1" dirty="0"/>
              <a:t>ITM 4</a:t>
            </a:r>
            <a:endParaRPr lang="en-IN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7739741" y="5969545"/>
            <a:ext cx="3225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HDFC Bank Strike Interval = 5</a:t>
            </a:r>
            <a:endParaRPr lang="en-IN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8490842" y="1029879"/>
            <a:ext cx="554960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935</a:t>
            </a:r>
            <a:endParaRPr lang="en-US" b="1" dirty="0"/>
          </a:p>
          <a:p>
            <a:endParaRPr lang="en-US" b="1" dirty="0"/>
          </a:p>
          <a:p>
            <a:r>
              <a:rPr lang="en-US" b="1" dirty="0"/>
              <a:t>930</a:t>
            </a:r>
            <a:endParaRPr lang="en-US" b="1" dirty="0"/>
          </a:p>
          <a:p>
            <a:endParaRPr lang="en-US" b="1" dirty="0"/>
          </a:p>
          <a:p>
            <a:r>
              <a:rPr lang="en-US" b="1" dirty="0"/>
              <a:t>925</a:t>
            </a:r>
            <a:endParaRPr lang="en-US" b="1" dirty="0"/>
          </a:p>
          <a:p>
            <a:endParaRPr lang="en-US" b="1" dirty="0"/>
          </a:p>
          <a:p>
            <a:r>
              <a:rPr lang="en-US" b="1" dirty="0"/>
              <a:t>920</a:t>
            </a:r>
            <a:endParaRPr lang="en-IN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8512754" y="3755180"/>
            <a:ext cx="554960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910</a:t>
            </a:r>
            <a:endParaRPr lang="en-US" b="1" dirty="0"/>
          </a:p>
          <a:p>
            <a:endParaRPr lang="en-US" b="1" dirty="0"/>
          </a:p>
          <a:p>
            <a:r>
              <a:rPr lang="en-US" b="1" dirty="0"/>
              <a:t>905</a:t>
            </a:r>
            <a:endParaRPr lang="en-US" b="1" dirty="0"/>
          </a:p>
          <a:p>
            <a:endParaRPr lang="en-US" b="1" dirty="0"/>
          </a:p>
          <a:p>
            <a:r>
              <a:rPr lang="en-US" b="1" dirty="0"/>
              <a:t>900</a:t>
            </a:r>
            <a:endParaRPr lang="en-US" b="1" dirty="0"/>
          </a:p>
          <a:p>
            <a:endParaRPr lang="en-US" b="1" dirty="0"/>
          </a:p>
          <a:p>
            <a:r>
              <a:rPr lang="en-US" b="1" dirty="0"/>
              <a:t>895</a:t>
            </a:r>
            <a:endParaRPr lang="en-IN" b="1" dirty="0"/>
          </a:p>
        </p:txBody>
      </p:sp>
      <p:sp>
        <p:nvSpPr>
          <p:cNvPr id="30" name="Right Brace 29"/>
          <p:cNvSpPr/>
          <p:nvPr/>
        </p:nvSpPr>
        <p:spPr>
          <a:xfrm>
            <a:off x="9067714" y="1051686"/>
            <a:ext cx="250457" cy="1888959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1" name="TextBox 30"/>
          <p:cNvSpPr txBox="1"/>
          <p:nvPr/>
        </p:nvSpPr>
        <p:spPr>
          <a:xfrm>
            <a:off x="9305489" y="1430256"/>
            <a:ext cx="3738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O</a:t>
            </a:r>
            <a:endParaRPr lang="en-US" b="1" dirty="0"/>
          </a:p>
          <a:p>
            <a:r>
              <a:rPr lang="en-US" b="1" dirty="0"/>
              <a:t>T</a:t>
            </a:r>
            <a:endParaRPr lang="en-US" b="1" dirty="0"/>
          </a:p>
          <a:p>
            <a:r>
              <a:rPr lang="en-US" b="1" dirty="0"/>
              <a:t>M</a:t>
            </a:r>
            <a:endParaRPr lang="en-IN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9679309" y="1720586"/>
            <a:ext cx="229425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Expires @ 0.05 paisa</a:t>
            </a:r>
            <a:endParaRPr lang="en-IN" b="1" dirty="0"/>
          </a:p>
        </p:txBody>
      </p:sp>
      <p:sp>
        <p:nvSpPr>
          <p:cNvPr id="33" name="Rectangle 7"/>
          <p:cNvSpPr/>
          <p:nvPr>
            <p:custDataLst>
              <p:tags r:id="rId2"/>
            </p:custDataLst>
          </p:nvPr>
        </p:nvSpPr>
        <p:spPr>
          <a:xfrm>
            <a:off x="381635" y="961390"/>
            <a:ext cx="1543685" cy="592455"/>
          </a:xfrm>
          <a:prstGeom prst="rect">
            <a:avLst/>
          </a:prstGeom>
          <a:noFill/>
          <a:ln w="19050" cap="flat" cmpd="sng" algn="ctr">
            <a:solidFill>
              <a:srgbClr val="F15E2E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IN" sz="1400" dirty="0"/>
          </a:p>
        </p:txBody>
      </p:sp>
      <p:sp>
        <p:nvSpPr>
          <p:cNvPr id="2" name="Rectangle 7"/>
          <p:cNvSpPr/>
          <p:nvPr>
            <p:custDataLst>
              <p:tags r:id="rId3"/>
            </p:custDataLst>
          </p:nvPr>
        </p:nvSpPr>
        <p:spPr>
          <a:xfrm>
            <a:off x="7458710" y="5828122"/>
            <a:ext cx="3678555" cy="585364"/>
          </a:xfrm>
          <a:prstGeom prst="rect">
            <a:avLst/>
          </a:prstGeom>
          <a:noFill/>
          <a:ln w="19050" cap="flat" cmpd="sng" algn="ctr">
            <a:solidFill>
              <a:srgbClr val="F15E2E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IN" sz="1400" dirty="0"/>
          </a:p>
        </p:txBody>
      </p:sp>
      <p:cxnSp>
        <p:nvCxnSpPr>
          <p:cNvPr id="3" name="Google Shape;202;p24"/>
          <p:cNvCxnSpPr/>
          <p:nvPr/>
        </p:nvCxnSpPr>
        <p:spPr>
          <a:xfrm>
            <a:off x="5292423" y="1000810"/>
            <a:ext cx="0" cy="5214933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TextBox 4"/>
          <p:cNvSpPr txBox="1"/>
          <p:nvPr/>
        </p:nvSpPr>
        <p:spPr>
          <a:xfrm>
            <a:off x="73704" y="6523934"/>
            <a:ext cx="116636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400" dirty="0"/>
              <a:t>Disclaimer: </a:t>
            </a:r>
            <a:r>
              <a:rPr lang="en-US" sz="1400" dirty="0"/>
              <a:t>Stock/Index, prices, and strikes used are for illustration purposes only and should not be considered </a:t>
            </a:r>
            <a:r>
              <a:rPr lang="en-IN" sz="1400" dirty="0"/>
              <a:t>recommendation</a:t>
            </a:r>
            <a:endParaRPr lang="en-US" altLang="en-US" sz="1400" dirty="0"/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2" name="Google Shape;202;p24"/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Picture 5" descr="Stocko (2) (2)"/>
          <p:cNvPicPr>
            <a:picLocks noChangeAspect="1"/>
          </p:cNvPicPr>
          <p:nvPr/>
        </p:nvPicPr>
        <p:blipFill>
          <a:blip r:embed="rId1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sp>
        <p:nvSpPr>
          <p:cNvPr id="3" name="Google Shape;203;p24"/>
          <p:cNvSpPr txBox="1"/>
          <p:nvPr/>
        </p:nvSpPr>
        <p:spPr>
          <a:xfrm>
            <a:off x="381635" y="197535"/>
            <a:ext cx="10067925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600" b="1" dirty="0">
                <a:solidFill>
                  <a:srgbClr val="E97132"/>
                </a:solidFill>
                <a:sym typeface="+mn-ea"/>
              </a:rPr>
              <a:t>Bull Put Spread: </a:t>
            </a:r>
            <a:r>
              <a:rPr lang="en-US" sz="3600" b="1" dirty="0">
                <a:solidFill>
                  <a:srgbClr val="293C9C"/>
                </a:solidFill>
                <a:sym typeface="+mn-ea"/>
              </a:rPr>
              <a:t>Payoff Chart</a:t>
            </a:r>
            <a:endParaRPr lang="en-IN" sz="3600" b="1" dirty="0">
              <a:solidFill>
                <a:srgbClr val="293C9C"/>
              </a:solidFill>
              <a:effectLst/>
              <a:latin typeface="Arial" panose="020B0604020202020204" pitchFamily="34" charset="0"/>
              <a:sym typeface="+mn-e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3704" y="6523934"/>
            <a:ext cx="116636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400" dirty="0"/>
              <a:t>Disclaimer: </a:t>
            </a:r>
            <a:r>
              <a:rPr lang="en-US" sz="1400" dirty="0"/>
              <a:t>Stock/Index, prices, and strikes used are for illustration purposes only and should not be considered </a:t>
            </a:r>
            <a:r>
              <a:rPr lang="en-IN" sz="1400" dirty="0"/>
              <a:t>recommendation</a:t>
            </a:r>
            <a:endParaRPr lang="en-US" altLang="en-US" sz="1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829310"/>
            <a:ext cx="12066270" cy="5694622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2" name="Google Shape;202;p24"/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Picture 5" descr="Stocko (2) (2)"/>
          <p:cNvPicPr>
            <a:picLocks noChangeAspect="1"/>
          </p:cNvPicPr>
          <p:nvPr/>
        </p:nvPicPr>
        <p:blipFill>
          <a:blip r:embed="rId1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sp>
        <p:nvSpPr>
          <p:cNvPr id="11" name="Google Shape;203;p24"/>
          <p:cNvSpPr txBox="1"/>
          <p:nvPr/>
        </p:nvSpPr>
        <p:spPr>
          <a:xfrm>
            <a:off x="381635" y="211455"/>
            <a:ext cx="10067925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600" b="1" dirty="0">
                <a:solidFill>
                  <a:schemeClr val="accent2"/>
                </a:solidFill>
              </a:rPr>
              <a:t>Moneyness: </a:t>
            </a:r>
            <a:r>
              <a:rPr lang="en-US" sz="3600" b="1" dirty="0">
                <a:solidFill>
                  <a:srgbClr val="293C9C"/>
                </a:solidFill>
              </a:rPr>
              <a:t>Out Of Money (PE : OTM)</a:t>
            </a:r>
            <a:endParaRPr lang="en-US" sz="3600" b="1" dirty="0">
              <a:solidFill>
                <a:srgbClr val="293C9C"/>
              </a:solidFill>
              <a:sym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70315" y="3244334"/>
            <a:ext cx="1377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CMP = ATM </a:t>
            </a:r>
            <a:endParaRPr lang="en-IN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676400" y="3146362"/>
            <a:ext cx="305888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676400" y="3777733"/>
            <a:ext cx="305888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60057" y="2908050"/>
            <a:ext cx="8790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Above </a:t>
            </a:r>
            <a:endParaRPr lang="en-IN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862622" y="3515694"/>
            <a:ext cx="8781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Below </a:t>
            </a:r>
            <a:endParaRPr lang="en-IN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591562" y="559066"/>
            <a:ext cx="84542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ITM 4</a:t>
            </a:r>
            <a:endParaRPr lang="en-US" b="1" dirty="0"/>
          </a:p>
          <a:p>
            <a:endParaRPr lang="en-US" b="1" dirty="0"/>
          </a:p>
          <a:p>
            <a:r>
              <a:rPr lang="en-US" b="1" dirty="0"/>
              <a:t>ITM 3</a:t>
            </a:r>
            <a:endParaRPr lang="en-US" b="1" dirty="0"/>
          </a:p>
          <a:p>
            <a:endParaRPr lang="en-US" b="1" dirty="0"/>
          </a:p>
          <a:p>
            <a:r>
              <a:rPr lang="en-US" b="1" dirty="0"/>
              <a:t>ITM 2</a:t>
            </a:r>
            <a:endParaRPr lang="en-US" b="1" dirty="0"/>
          </a:p>
          <a:p>
            <a:endParaRPr lang="en-US" b="1" dirty="0"/>
          </a:p>
          <a:p>
            <a:r>
              <a:rPr lang="en-US" b="1" dirty="0"/>
              <a:t>ITM 1</a:t>
            </a:r>
            <a:endParaRPr lang="en-IN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508850" y="3277382"/>
            <a:ext cx="84542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OTM 1</a:t>
            </a:r>
            <a:endParaRPr lang="en-US" b="1" dirty="0"/>
          </a:p>
          <a:p>
            <a:endParaRPr lang="en-US" b="1" dirty="0"/>
          </a:p>
          <a:p>
            <a:r>
              <a:rPr lang="en-US" b="1" dirty="0"/>
              <a:t>OTM 2</a:t>
            </a:r>
            <a:endParaRPr lang="en-US" b="1" dirty="0"/>
          </a:p>
          <a:p>
            <a:endParaRPr lang="en-US" b="1" dirty="0"/>
          </a:p>
          <a:p>
            <a:r>
              <a:rPr lang="en-US" b="1" dirty="0"/>
              <a:t>OTM 3</a:t>
            </a:r>
            <a:endParaRPr lang="en-US" b="1" dirty="0"/>
          </a:p>
          <a:p>
            <a:endParaRPr lang="en-US" b="1" dirty="0"/>
          </a:p>
          <a:p>
            <a:r>
              <a:rPr lang="en-US" b="1" dirty="0"/>
              <a:t>OTM 4</a:t>
            </a:r>
            <a:endParaRPr lang="en-IN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5724710" y="3244334"/>
            <a:ext cx="3168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HDFC CMP = 916= ATM = 915 </a:t>
            </a:r>
            <a:endParaRPr lang="en-IN" b="1" dirty="0"/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5812968" y="3061204"/>
            <a:ext cx="3853546" cy="895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5812968" y="3700360"/>
            <a:ext cx="3755575" cy="117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565570" y="475881"/>
            <a:ext cx="84542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OTM 4</a:t>
            </a:r>
            <a:endParaRPr lang="en-US" b="1" dirty="0"/>
          </a:p>
          <a:p>
            <a:endParaRPr lang="en-US" b="1" dirty="0"/>
          </a:p>
          <a:p>
            <a:r>
              <a:rPr lang="en-US" b="1" dirty="0"/>
              <a:t>OTM 3</a:t>
            </a:r>
            <a:endParaRPr lang="en-US" b="1" dirty="0"/>
          </a:p>
          <a:p>
            <a:endParaRPr lang="en-US" b="1" dirty="0"/>
          </a:p>
          <a:p>
            <a:r>
              <a:rPr lang="en-US" b="1" dirty="0"/>
              <a:t>OTM 2</a:t>
            </a:r>
            <a:endParaRPr lang="en-US" b="1" dirty="0"/>
          </a:p>
          <a:p>
            <a:endParaRPr lang="en-US" b="1" dirty="0"/>
          </a:p>
          <a:p>
            <a:r>
              <a:rPr lang="en-US" b="1" dirty="0"/>
              <a:t>OTM 1</a:t>
            </a:r>
            <a:endParaRPr lang="en-IN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7645418" y="3201182"/>
            <a:ext cx="84542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 b="1" dirty="0"/>
              <a:t>OTM 1</a:t>
            </a:r>
            <a:endParaRPr lang="en-US" b="1" dirty="0"/>
          </a:p>
          <a:p>
            <a:endParaRPr lang="en-US" b="1" dirty="0"/>
          </a:p>
          <a:p>
            <a:r>
              <a:rPr lang="en-US" b="1" dirty="0"/>
              <a:t>OTM 2</a:t>
            </a:r>
            <a:endParaRPr lang="en-US" b="1" dirty="0"/>
          </a:p>
          <a:p>
            <a:endParaRPr lang="en-US" b="1" dirty="0"/>
          </a:p>
          <a:p>
            <a:r>
              <a:rPr lang="en-US" b="1" dirty="0"/>
              <a:t>OTM 3</a:t>
            </a:r>
            <a:endParaRPr lang="en-US" b="1" dirty="0"/>
          </a:p>
          <a:p>
            <a:endParaRPr lang="en-US" b="1" dirty="0"/>
          </a:p>
          <a:p>
            <a:r>
              <a:rPr lang="en-US" b="1" dirty="0"/>
              <a:t>OTM 4</a:t>
            </a:r>
            <a:endParaRPr lang="en-IN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8490842" y="1029879"/>
            <a:ext cx="554960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935</a:t>
            </a:r>
            <a:endParaRPr lang="en-US" b="1" dirty="0"/>
          </a:p>
          <a:p>
            <a:endParaRPr lang="en-US" b="1" dirty="0"/>
          </a:p>
          <a:p>
            <a:r>
              <a:rPr lang="en-US" b="1" dirty="0"/>
              <a:t>930</a:t>
            </a:r>
            <a:endParaRPr lang="en-US" b="1" dirty="0"/>
          </a:p>
          <a:p>
            <a:endParaRPr lang="en-US" b="1" dirty="0"/>
          </a:p>
          <a:p>
            <a:r>
              <a:rPr lang="en-US" b="1" dirty="0"/>
              <a:t>925</a:t>
            </a:r>
            <a:endParaRPr lang="en-US" b="1" dirty="0"/>
          </a:p>
          <a:p>
            <a:endParaRPr lang="en-US" b="1" dirty="0"/>
          </a:p>
          <a:p>
            <a:r>
              <a:rPr lang="en-US" b="1" dirty="0"/>
              <a:t>920</a:t>
            </a:r>
            <a:endParaRPr lang="en-IN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8512754" y="3755180"/>
            <a:ext cx="554960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910</a:t>
            </a:r>
            <a:endParaRPr lang="en-US" b="1" dirty="0"/>
          </a:p>
          <a:p>
            <a:endParaRPr lang="en-US" b="1" dirty="0"/>
          </a:p>
          <a:p>
            <a:r>
              <a:rPr lang="en-US" b="1" dirty="0"/>
              <a:t>905</a:t>
            </a:r>
            <a:endParaRPr lang="en-US" b="1" dirty="0"/>
          </a:p>
          <a:p>
            <a:endParaRPr lang="en-US" b="1" dirty="0"/>
          </a:p>
          <a:p>
            <a:r>
              <a:rPr lang="en-US" b="1" dirty="0"/>
              <a:t>900</a:t>
            </a:r>
            <a:endParaRPr lang="en-US" b="1" dirty="0"/>
          </a:p>
          <a:p>
            <a:endParaRPr lang="en-US" b="1" dirty="0"/>
          </a:p>
          <a:p>
            <a:r>
              <a:rPr lang="en-US" b="1" dirty="0"/>
              <a:t>895</a:t>
            </a:r>
            <a:endParaRPr lang="en-IN" b="1" dirty="0"/>
          </a:p>
        </p:txBody>
      </p:sp>
      <p:sp>
        <p:nvSpPr>
          <p:cNvPr id="3" name="Right Brace 2"/>
          <p:cNvSpPr/>
          <p:nvPr/>
        </p:nvSpPr>
        <p:spPr>
          <a:xfrm>
            <a:off x="9067714" y="3871082"/>
            <a:ext cx="250457" cy="1888959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TextBox 4"/>
          <p:cNvSpPr txBox="1"/>
          <p:nvPr/>
        </p:nvSpPr>
        <p:spPr>
          <a:xfrm>
            <a:off x="9305489" y="4249652"/>
            <a:ext cx="3738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O</a:t>
            </a:r>
            <a:endParaRPr lang="en-US" b="1" dirty="0"/>
          </a:p>
          <a:p>
            <a:r>
              <a:rPr lang="en-US" b="1" dirty="0"/>
              <a:t>T</a:t>
            </a:r>
            <a:endParaRPr lang="en-US" b="1" dirty="0"/>
          </a:p>
          <a:p>
            <a:r>
              <a:rPr lang="en-US" b="1" dirty="0"/>
              <a:t>M</a:t>
            </a:r>
            <a:endParaRPr lang="en-IN" b="1" dirty="0"/>
          </a:p>
        </p:txBody>
      </p:sp>
      <p:cxnSp>
        <p:nvCxnSpPr>
          <p:cNvPr id="10" name="Google Shape;202;p24"/>
          <p:cNvCxnSpPr/>
          <p:nvPr/>
        </p:nvCxnSpPr>
        <p:spPr>
          <a:xfrm>
            <a:off x="5292423" y="1000810"/>
            <a:ext cx="0" cy="5383145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TextBox 24"/>
          <p:cNvSpPr txBox="1"/>
          <p:nvPr/>
        </p:nvSpPr>
        <p:spPr>
          <a:xfrm>
            <a:off x="7739741" y="6014623"/>
            <a:ext cx="3225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HDFC Bank Strike Interval = 5</a:t>
            </a:r>
            <a:endParaRPr lang="en-IN" b="1" dirty="0"/>
          </a:p>
        </p:txBody>
      </p:sp>
      <p:sp>
        <p:nvSpPr>
          <p:cNvPr id="23" name="Rectangle 7"/>
          <p:cNvSpPr/>
          <p:nvPr>
            <p:custDataLst>
              <p:tags r:id="rId2"/>
            </p:custDataLst>
          </p:nvPr>
        </p:nvSpPr>
        <p:spPr>
          <a:xfrm>
            <a:off x="7458710" y="5873199"/>
            <a:ext cx="3678555" cy="672465"/>
          </a:xfrm>
          <a:prstGeom prst="rect">
            <a:avLst/>
          </a:prstGeom>
          <a:noFill/>
          <a:ln w="19050" cap="flat" cmpd="sng" algn="ctr">
            <a:solidFill>
              <a:srgbClr val="F15E2E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IN" sz="1400" dirty="0"/>
          </a:p>
        </p:txBody>
      </p:sp>
      <p:sp>
        <p:nvSpPr>
          <p:cNvPr id="24" name="TextBox 3"/>
          <p:cNvSpPr txBox="1"/>
          <p:nvPr/>
        </p:nvSpPr>
        <p:spPr>
          <a:xfrm>
            <a:off x="411813" y="1054054"/>
            <a:ext cx="145923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Put Option </a:t>
            </a:r>
            <a:endParaRPr lang="en-US" sz="2000" b="1" dirty="0"/>
          </a:p>
        </p:txBody>
      </p:sp>
      <p:sp>
        <p:nvSpPr>
          <p:cNvPr id="30" name="Rectangle 7"/>
          <p:cNvSpPr/>
          <p:nvPr>
            <p:custDataLst>
              <p:tags r:id="rId3"/>
            </p:custDataLst>
          </p:nvPr>
        </p:nvSpPr>
        <p:spPr>
          <a:xfrm>
            <a:off x="381635" y="961390"/>
            <a:ext cx="1543685" cy="592455"/>
          </a:xfrm>
          <a:prstGeom prst="rect">
            <a:avLst/>
          </a:prstGeom>
          <a:noFill/>
          <a:ln w="19050" cap="flat" cmpd="sng" algn="ctr">
            <a:solidFill>
              <a:srgbClr val="F15E2E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IN" sz="1400" dirty="0"/>
          </a:p>
        </p:txBody>
      </p:sp>
      <p:sp>
        <p:nvSpPr>
          <p:cNvPr id="2" name="TextBox 1"/>
          <p:cNvSpPr txBox="1"/>
          <p:nvPr/>
        </p:nvSpPr>
        <p:spPr>
          <a:xfrm>
            <a:off x="73704" y="6523934"/>
            <a:ext cx="116636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400" dirty="0"/>
              <a:t>Disclaimer: </a:t>
            </a:r>
            <a:r>
              <a:rPr lang="en-US" sz="1400" dirty="0"/>
              <a:t>Stock/Index, prices, and strikes used are for illustration purposes only and should not be considered </a:t>
            </a:r>
            <a:r>
              <a:rPr lang="en-IN" sz="1400" dirty="0"/>
              <a:t>recommendation</a:t>
            </a:r>
            <a:endParaRPr lang="en-US" altLang="en-US" sz="1400" dirty="0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2" name="Google Shape;202;p24"/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Picture 5" descr="Stocko (2) (2)"/>
          <p:cNvPicPr>
            <a:picLocks noChangeAspect="1"/>
          </p:cNvPicPr>
          <p:nvPr/>
        </p:nvPicPr>
        <p:blipFill>
          <a:blip r:embed="rId1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sp>
        <p:nvSpPr>
          <p:cNvPr id="3" name="Google Shape;203;p24"/>
          <p:cNvSpPr txBox="1"/>
          <p:nvPr/>
        </p:nvSpPr>
        <p:spPr>
          <a:xfrm>
            <a:off x="381332" y="206959"/>
            <a:ext cx="10067925" cy="697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600" b="1" dirty="0">
                <a:solidFill>
                  <a:srgbClr val="E97132"/>
                </a:solidFill>
                <a:sym typeface="+mn-ea"/>
              </a:rPr>
              <a:t>Bear Call Spread: </a:t>
            </a:r>
            <a:r>
              <a:rPr lang="en-US" sz="3600" b="1" dirty="0">
                <a:solidFill>
                  <a:srgbClr val="293C9C"/>
                </a:solidFill>
                <a:sym typeface="+mn-ea"/>
              </a:rPr>
              <a:t>Payoff Chart</a:t>
            </a:r>
            <a:endParaRPr lang="en-IN" sz="3600" b="1" dirty="0">
              <a:solidFill>
                <a:srgbClr val="293C9C"/>
              </a:solidFill>
              <a:latin typeface="Arial" panose="020B0604020202020204" pitchFamily="34" charset="0"/>
              <a:sym typeface="+mn-ea"/>
            </a:endParaRPr>
          </a:p>
          <a:p>
            <a:endParaRPr lang="en-IN" sz="3600" b="1" dirty="0">
              <a:solidFill>
                <a:srgbClr val="293C9C"/>
              </a:solidFill>
              <a:effectLst/>
              <a:latin typeface="Arial" panose="020B0604020202020204" pitchFamily="34" charset="0"/>
              <a:sym typeface="+mn-e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3704" y="6523934"/>
            <a:ext cx="116636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400" dirty="0"/>
              <a:t>Disclaimer: </a:t>
            </a:r>
            <a:r>
              <a:rPr lang="en-US" sz="1400" dirty="0"/>
              <a:t>Stock/Index, prices, and strikes used are for illustration purposes only and should not be considered </a:t>
            </a:r>
            <a:r>
              <a:rPr lang="en-IN" sz="1400" dirty="0"/>
              <a:t>recommendation</a:t>
            </a:r>
            <a:endParaRPr lang="en-US" altLang="en-US" sz="1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1809"/>
            <a:ext cx="12192000" cy="562154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2" name="Google Shape;202;p24"/>
          <p:cNvCxnSpPr/>
          <p:nvPr/>
        </p:nvCxnSpPr>
        <p:spPr>
          <a:xfrm>
            <a:off x="381333" y="895400"/>
            <a:ext cx="11356000" cy="0"/>
          </a:xfrm>
          <a:prstGeom prst="straightConnector1">
            <a:avLst/>
          </a:prstGeom>
          <a:noFill/>
          <a:ln w="19050" cap="flat" cmpd="sng">
            <a:solidFill>
              <a:srgbClr val="F15D2A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Picture 5" descr="Stocko (2) (2)"/>
          <p:cNvPicPr>
            <a:picLocks noChangeAspect="1"/>
          </p:cNvPicPr>
          <p:nvPr/>
        </p:nvPicPr>
        <p:blipFill>
          <a:blip r:embed="rId1"/>
          <a:srcRect l="12581" t="34509" r="13712" b="33398"/>
          <a:stretch>
            <a:fillRect/>
          </a:stretch>
        </p:blipFill>
        <p:spPr>
          <a:xfrm>
            <a:off x="10449560" y="124460"/>
            <a:ext cx="1616710" cy="7048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20438" y="3006590"/>
            <a:ext cx="2923794" cy="1322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0" b="1" dirty="0">
                <a:solidFill>
                  <a:schemeClr val="accent2"/>
                </a:solidFill>
                <a:sym typeface="+mn-ea"/>
              </a:rPr>
              <a:t>Q &amp; A</a:t>
            </a:r>
            <a:endParaRPr lang="en-US" sz="8000" b="1" dirty="0">
              <a:solidFill>
                <a:schemeClr val="accent2"/>
              </a:solidFill>
              <a:effectLst/>
              <a:latin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1650" y="946841"/>
            <a:ext cx="11448739" cy="535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dirty="0"/>
              <a:t>Investments in the securities market are subject to market risks,read all the related documents carefully before investing. Brokerage will not exceed the SEBI prescribed limit.</a:t>
            </a:r>
            <a:br>
              <a:rPr lang="en-US" altLang="en-US" dirty="0"/>
            </a:br>
            <a:br>
              <a:rPr lang="en-US" altLang="en-US" dirty="0"/>
            </a:br>
            <a:r>
              <a:rPr lang="en-US" altLang="en-US" dirty="0">
                <a:sym typeface="+mn-ea"/>
              </a:rPr>
              <a:t>Any video/image/text content is for educational and informational purposes only and does not constitute financial</a:t>
            </a:r>
            <a:endParaRPr lang="en-US" altLang="en-US" dirty="0"/>
          </a:p>
          <a:p>
            <a:r>
              <a:rPr lang="en-US" altLang="en-US" dirty="0">
                <a:sym typeface="+mn-ea"/>
              </a:rPr>
              <a:t>advice. Please do your own research or consult a qualified financial advisor before making any investment or trading decisions. Trading in stock markets involves risk of loss.</a:t>
            </a:r>
            <a:endParaRPr lang="en-US" altLang="en-US" dirty="0"/>
          </a:p>
          <a:p>
            <a:br>
              <a:rPr lang="en-US" altLang="en-US" dirty="0"/>
            </a:br>
            <a:endParaRPr lang="en-US" altLang="en-US" dirty="0"/>
          </a:p>
          <a:p>
            <a:r>
              <a:rPr lang="en-US" altLang="en-US" dirty="0"/>
              <a:t>South Asian Stocks Ltd. : NSE Member Code 09073, BSE</a:t>
            </a:r>
            <a:endParaRPr lang="en-US" altLang="en-US" dirty="0"/>
          </a:p>
          <a:p>
            <a:r>
              <a:rPr lang="en-US" altLang="en-US" dirty="0"/>
              <a:t>Member Code 6329, MCX Member Code : 55215 , NCDEX</a:t>
            </a:r>
            <a:endParaRPr lang="en-US" altLang="en-US" dirty="0"/>
          </a:p>
          <a:p>
            <a:r>
              <a:rPr lang="en-US" altLang="en-US" dirty="0"/>
              <a:t>Member Code : 1233 NSDL : IN-DP-474-2020 . SEBI Registration</a:t>
            </a:r>
            <a:endParaRPr lang="en-US" altLang="en-US" dirty="0"/>
          </a:p>
          <a:p>
            <a:r>
              <a:rPr lang="en-US" altLang="en-US" dirty="0"/>
              <a:t>No. INZ000164738</a:t>
            </a:r>
            <a:endParaRPr lang="en-US" altLang="en-US" dirty="0"/>
          </a:p>
          <a:p>
            <a:r>
              <a:rPr lang="en-US" altLang="en-US" dirty="0"/>
              <a:t>Compliance Officer: NSE, BSE,MCX,NCDEX,NSDL : Mr RK</a:t>
            </a:r>
            <a:endParaRPr lang="en-US" altLang="en-US" dirty="0"/>
          </a:p>
          <a:p>
            <a:r>
              <a:rPr lang="en-US" altLang="en-US" dirty="0"/>
              <a:t>Jain , 011-40409999 support@stocko.in</a:t>
            </a:r>
            <a:endParaRPr lang="en-US" altLang="en-US" dirty="0"/>
          </a:p>
          <a:p>
            <a:r>
              <a:rPr lang="en-US" altLang="en-US" dirty="0"/>
              <a:t>Registered Office:- 3rd Floor, Building No.5, Local Shopping</a:t>
            </a:r>
            <a:endParaRPr lang="en-US" altLang="en-US" dirty="0"/>
          </a:p>
          <a:p>
            <a:r>
              <a:rPr lang="en-US" altLang="en-US" dirty="0"/>
              <a:t>Complex, Rishabh Vihar, Near Karkarduma Metro Station. East</a:t>
            </a:r>
            <a:endParaRPr lang="en-US" altLang="en-US" dirty="0"/>
          </a:p>
          <a:p>
            <a:r>
              <a:rPr lang="en-US" altLang="en-US" dirty="0"/>
              <a:t>Delhi – 110092</a:t>
            </a:r>
            <a:br>
              <a:rPr lang="en-US" altLang="en-US" dirty="0"/>
            </a:br>
            <a:endParaRPr lang="en-US" altLang="en-US" dirty="0"/>
          </a:p>
          <a:p>
            <a:endParaRPr lang="en-US" altLang="en-US" dirty="0"/>
          </a:p>
        </p:txBody>
      </p:sp>
      <p:sp>
        <p:nvSpPr>
          <p:cNvPr id="5" name="Google Shape;203;p24"/>
          <p:cNvSpPr txBox="1"/>
          <p:nvPr/>
        </p:nvSpPr>
        <p:spPr>
          <a:xfrm>
            <a:off x="321373" y="179307"/>
            <a:ext cx="10812800" cy="6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600" b="1" dirty="0">
                <a:solidFill>
                  <a:srgbClr val="253997"/>
                </a:solidFill>
              </a:rPr>
              <a:t>Disclaimer</a:t>
            </a:r>
            <a:endParaRPr lang="en-US" sz="36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303.25,&quot;left&quot;:36.1,&quot;top&quot;:145.75,&quot;width&quot;:786.75}"/>
</p:tagLst>
</file>

<file path=ppt/tags/tag2.xml><?xml version="1.0" encoding="utf-8"?>
<p:tagLst xmlns:p="http://schemas.openxmlformats.org/presentationml/2006/main">
  <p:tag name="KSO_WM_DIAGRAM_VIRTUALLY_FRAME" val="{&quot;height&quot;:303.25,&quot;left&quot;:36.1,&quot;top&quot;:145.75,&quot;width&quot;:786.75}"/>
</p:tagLst>
</file>

<file path=ppt/tags/tag3.xml><?xml version="1.0" encoding="utf-8"?>
<p:tagLst xmlns:p="http://schemas.openxmlformats.org/presentationml/2006/main">
  <p:tag name="KSO_WM_DIAGRAM_VIRTUALLY_FRAME" val="{&quot;height&quot;:303.25,&quot;left&quot;:36.1,&quot;top&quot;:145.75,&quot;width&quot;:786.75}"/>
</p:tagLst>
</file>

<file path=ppt/tags/tag4.xml><?xml version="1.0" encoding="utf-8"?>
<p:tagLst xmlns:p="http://schemas.openxmlformats.org/presentationml/2006/main">
  <p:tag name="KSO_WM_DIAGRAM_VIRTUALLY_FRAME" val="{&quot;height&quot;:303.25,&quot;left&quot;:36.1,&quot;top&quot;:145.75,&quot;width&quot;:786.75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3310</Words>
  <Application>WPS Presentation</Application>
  <PresentationFormat>Widescreen</PresentationFormat>
  <Paragraphs>270</Paragraphs>
  <Slides>10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9" baseType="lpstr">
      <vt:lpstr>Arial</vt:lpstr>
      <vt:lpstr>SimSun</vt:lpstr>
      <vt:lpstr>Wingdings</vt:lpstr>
      <vt:lpstr>Aptos Display</vt:lpstr>
      <vt:lpstr>Aptos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Intern Temp</dc:creator>
  <cp:lastModifiedBy>vedant.rajmane_temp</cp:lastModifiedBy>
  <cp:revision>14</cp:revision>
  <dcterms:created xsi:type="dcterms:W3CDTF">2026-02-16T07:14:00Z</dcterms:created>
  <dcterms:modified xsi:type="dcterms:W3CDTF">2026-04-09T09:47:26Z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4D4BF9095983434BA7A4C69A217F04E3_13</vt:lpwstr>
  </property>
  <property fmtid="{D5CDD505-2E9C-101B-9397-08002B2CF9AE}" pid="3" name="KSOProductBuildVer">
    <vt:lpwstr>1033-12.1.0.25242</vt:lpwstr>
  </property>
</Properties>
</file>