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66" r:id="rId3"/>
    <p:sldId id="257" r:id="rId5"/>
    <p:sldId id="258" r:id="rId6"/>
    <p:sldId id="259" r:id="rId7"/>
    <p:sldId id="260" r:id="rId8"/>
    <p:sldId id="261" r:id="rId9"/>
    <p:sldId id="269" r:id="rId10"/>
    <p:sldId id="267" r:id="rId11"/>
    <p:sldId id="268" r:id="rId12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3A97"/>
    <a:srgbClr val="F15D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</p:spPr>
        <p:txBody>
          <a:bodyPr/>
          <a:lstStyle/>
          <a:p>
            <a:fld id="{14F12FD8-5D4E-4AD4-B600-D822FF289368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390E9BEE-B38C-4373-9756-669C5F65503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</p:spPr>
        <p:txBody>
          <a:bodyPr/>
          <a:lstStyle/>
          <a:p>
            <a:fld id="{14F12FD8-5D4E-4AD4-B600-D822FF289368}" type="datetimeFigureOut">
              <a:rPr lang="en-IN" smtClean="0"/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390E9BEE-B38C-4373-9756-669C5F65503B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5066321"/>
            <a:ext cx="9144000" cy="1913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028" y="1955076"/>
            <a:ext cx="7784306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altLang="en-IN" sz="3300" b="1" dirty="0">
                <a:solidFill>
                  <a:srgbClr val="F15E2E"/>
                </a:solidFill>
              </a:rPr>
            </a:br>
            <a:r>
              <a:rPr lang="en-US" altLang="en-IN" sz="2700" b="1" dirty="0">
                <a:solidFill>
                  <a:srgbClr val="F15E2E"/>
                </a:solidFill>
              </a:rPr>
              <a:t>EXPLORE - UNDERSTAND - EXECUTE</a:t>
            </a:r>
            <a:endParaRPr lang="en-US" altLang="en-IN" sz="2700" b="1" dirty="0">
              <a:solidFill>
                <a:srgbClr val="F15E2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0028" y="1914464"/>
            <a:ext cx="6401208" cy="495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IN" sz="2625" b="1" dirty="0">
                <a:solidFill>
                  <a:srgbClr val="293C9C"/>
                </a:solidFill>
              </a:rPr>
              <a:t>Multiple Timeframe Analysis</a:t>
            </a:r>
            <a:endParaRPr lang="en-US" altLang="en-IN" sz="2625" b="1" dirty="0">
              <a:solidFill>
                <a:srgbClr val="293C9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028" y="3645395"/>
            <a:ext cx="4698206" cy="529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002060"/>
                </a:solidFill>
              </a:rPr>
              <a:t>Disclaimer</a:t>
            </a:r>
            <a:endParaRPr lang="en-IN" sz="1500" b="1" dirty="0">
              <a:solidFill>
                <a:srgbClr val="002060"/>
              </a:solidFill>
            </a:endParaRPr>
          </a:p>
          <a:p>
            <a:r>
              <a:rPr lang="en-US" altLang="en-IN" sz="1050" dirty="0"/>
              <a:t>This PPT is for educational purposes only. </a:t>
            </a:r>
            <a:endParaRPr lang="en-US" altLang="en-IN" sz="1050" dirty="0"/>
          </a:p>
        </p:txBody>
      </p:sp>
      <p:sp>
        <p:nvSpPr>
          <p:cNvPr id="6" name="TextBox 5"/>
          <p:cNvSpPr txBox="1"/>
          <p:nvPr/>
        </p:nvSpPr>
        <p:spPr>
          <a:xfrm>
            <a:off x="220028" y="3278241"/>
            <a:ext cx="2082973" cy="299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b="1" dirty="0">
                <a:solidFill>
                  <a:srgbClr val="002060"/>
                </a:solidFill>
              </a:rPr>
              <a:t>07</a:t>
            </a:r>
            <a:r>
              <a:rPr lang="en-US" sz="1350" b="1" baseline="30000" dirty="0">
                <a:solidFill>
                  <a:srgbClr val="002060"/>
                </a:solidFill>
              </a:rPr>
              <a:t>th</a:t>
            </a:r>
            <a:r>
              <a:rPr lang="en-US" sz="1350" b="1" dirty="0">
                <a:solidFill>
                  <a:srgbClr val="002060"/>
                </a:solidFill>
              </a:rPr>
              <a:t> Apr</a:t>
            </a:r>
            <a:r>
              <a:rPr lang="en-IN" sz="1350" b="1" dirty="0">
                <a:solidFill>
                  <a:srgbClr val="002060"/>
                </a:solidFill>
              </a:rPr>
              <a:t>’2</a:t>
            </a:r>
            <a:r>
              <a:rPr lang="en-US" altLang="en-IN" sz="1350" b="1" dirty="0">
                <a:solidFill>
                  <a:srgbClr val="002060"/>
                </a:solidFill>
              </a:rPr>
              <a:t>6</a:t>
            </a:r>
            <a:endParaRPr lang="en-US" altLang="en-IN" sz="135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36694" y="4789148"/>
            <a:ext cx="3631367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Private &amp; Confidential. Please do not circulate.</a:t>
            </a:r>
            <a:endParaRPr lang="en-IN" sz="1350" dirty="0"/>
          </a:p>
        </p:txBody>
      </p:sp>
      <p:pic>
        <p:nvPicPr>
          <p:cNvPr id="7" name="Picture 6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83344" y="93345"/>
            <a:ext cx="1212533" cy="52863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65760" y="164592"/>
            <a:ext cx="73152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15D2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What is </a:t>
            </a:r>
            <a:r>
              <a:rPr lang="en-US" sz="2400" b="1" dirty="0">
                <a:solidFill>
                  <a:srgbClr val="283A97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Multiple Time Frame Analysis?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65760" y="749808"/>
            <a:ext cx="8412480" cy="0"/>
          </a:xfrm>
          <a:prstGeom prst="line">
            <a:avLst/>
          </a:prstGeom>
          <a:noFill/>
          <a:ln w="19050">
            <a:solidFill>
              <a:srgbClr val="F15D2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15D2A"/>
          </a:solidFill>
          <a:ln w="12700">
            <a:solidFill>
              <a:srgbClr val="F15D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0" y="4800600"/>
            <a:ext cx="36576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02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65760" y="4800600"/>
            <a:ext cx="548640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Multiple Time Frame Analysis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365760" y="868680"/>
            <a:ext cx="841248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Multiple Time Frame (MTF) Analysis is the practice of examining the same asset across several time frames to form a complete and high-probability trading view.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65760" y="1463040"/>
            <a:ext cx="2633472" cy="3246120"/>
          </a:xfrm>
          <a:prstGeom prst="rect">
            <a:avLst/>
          </a:prstGeom>
          <a:solidFill>
            <a:srgbClr val="FFFFFF"/>
          </a:solidFill>
          <a:ln w="19050">
            <a:solidFill>
              <a:srgbClr val="283A97"/>
            </a:solidFill>
            <a:prstDash val="dash"/>
          </a:ln>
        </p:spPr>
      </p:sp>
      <p:sp>
        <p:nvSpPr>
          <p:cNvPr id="10" name="Shape 8"/>
          <p:cNvSpPr/>
          <p:nvPr/>
        </p:nvSpPr>
        <p:spPr>
          <a:xfrm>
            <a:off x="331470" y="1444625"/>
            <a:ext cx="2684145" cy="1143000"/>
          </a:xfrm>
          <a:prstGeom prst="rect">
            <a:avLst/>
          </a:prstGeom>
          <a:solidFill>
            <a:srgbClr val="F15D2A"/>
          </a:solidFill>
          <a:ln w="12700">
            <a:noFill/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5760" y="1539240"/>
            <a:ext cx="2633472" cy="10972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</a:rPr>
              <a:t>📊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457200" y="2633472"/>
            <a:ext cx="2450592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83A97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Macro View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68680" y="3090672"/>
            <a:ext cx="1627632" cy="0"/>
          </a:xfrm>
          <a:prstGeom prst="line">
            <a:avLst/>
          </a:prstGeom>
          <a:noFill/>
          <a:ln w="9525">
            <a:solidFill>
              <a:srgbClr val="E0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" y="3182112"/>
            <a:ext cx="2414016" cy="132588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Identify the dominant trend and market structure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200400" y="1463040"/>
            <a:ext cx="2633472" cy="3246120"/>
          </a:xfrm>
          <a:prstGeom prst="rect">
            <a:avLst/>
          </a:prstGeom>
          <a:solidFill>
            <a:srgbClr val="FFFFFF"/>
          </a:solidFill>
          <a:ln w="19050">
            <a:solidFill>
              <a:srgbClr val="283A97"/>
            </a:solidFill>
            <a:prstDash val="dash"/>
          </a:ln>
        </p:spPr>
      </p:sp>
      <p:sp>
        <p:nvSpPr>
          <p:cNvPr id="16" name="Shape 14"/>
          <p:cNvSpPr/>
          <p:nvPr/>
        </p:nvSpPr>
        <p:spPr>
          <a:xfrm>
            <a:off x="3189605" y="1442720"/>
            <a:ext cx="2644140" cy="1117600"/>
          </a:xfrm>
          <a:prstGeom prst="rect">
            <a:avLst/>
          </a:prstGeom>
          <a:solidFill>
            <a:srgbClr val="F15D2A"/>
          </a:solidFill>
          <a:ln w="12700">
            <a:solidFill>
              <a:srgbClr val="F15D2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00400" y="1469390"/>
            <a:ext cx="2633472" cy="10972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000000"/>
                </a:solidFill>
              </a:rPr>
              <a:t>🎯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3291840" y="2633472"/>
            <a:ext cx="2450592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83A97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Entry Zone</a:t>
            </a:r>
            <a:endParaRPr lang="en-US" sz="1400" b="1" dirty="0">
              <a:solidFill>
                <a:srgbClr val="283A97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3703320" y="3090672"/>
            <a:ext cx="1627632" cy="0"/>
          </a:xfrm>
          <a:prstGeom prst="line">
            <a:avLst/>
          </a:prstGeom>
          <a:noFill/>
          <a:ln w="9525">
            <a:solidFill>
              <a:srgbClr val="E0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310128" y="3182112"/>
            <a:ext cx="2414016" cy="132588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Zoom in to find optimal risk/reward setups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6035040" y="1463040"/>
            <a:ext cx="2633472" cy="3246120"/>
          </a:xfrm>
          <a:prstGeom prst="rect">
            <a:avLst/>
          </a:prstGeom>
          <a:solidFill>
            <a:srgbClr val="FFFFFF"/>
          </a:solidFill>
          <a:ln w="19050">
            <a:solidFill>
              <a:srgbClr val="283A97"/>
            </a:solidFill>
            <a:prstDash val="dash"/>
          </a:ln>
        </p:spPr>
      </p:sp>
      <p:sp>
        <p:nvSpPr>
          <p:cNvPr id="22" name="Shape 20"/>
          <p:cNvSpPr/>
          <p:nvPr/>
        </p:nvSpPr>
        <p:spPr>
          <a:xfrm>
            <a:off x="6018530" y="1443990"/>
            <a:ext cx="2675890" cy="1116330"/>
          </a:xfrm>
          <a:prstGeom prst="rect">
            <a:avLst/>
          </a:prstGeom>
          <a:solidFill>
            <a:srgbClr val="F15D2A"/>
          </a:solidFill>
          <a:ln w="12700">
            <a:noFill/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035040" y="1463040"/>
            <a:ext cx="2633472" cy="10972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dirty="0">
                <a:solidFill>
                  <a:srgbClr val="000000"/>
                </a:solidFill>
              </a:rPr>
              <a:t>   ⏱</a:t>
            </a:r>
            <a:r>
              <a:rPr lang="en-US" sz="3000" dirty="0">
                <a:solidFill>
                  <a:srgbClr val="000000"/>
                </a:solidFill>
              </a:rPr>
              <a:t>️</a:t>
            </a:r>
            <a:endParaRPr lang="en-US" sz="3000" dirty="0"/>
          </a:p>
        </p:txBody>
      </p:sp>
      <p:sp>
        <p:nvSpPr>
          <p:cNvPr id="24" name="Text 22"/>
          <p:cNvSpPr/>
          <p:nvPr/>
        </p:nvSpPr>
        <p:spPr>
          <a:xfrm>
            <a:off x="6126480" y="2633472"/>
            <a:ext cx="2450592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83A97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Precision Timing</a:t>
            </a:r>
            <a:endParaRPr lang="en-US" sz="1400" b="1" dirty="0">
              <a:solidFill>
                <a:srgbClr val="283A97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537960" y="3090672"/>
            <a:ext cx="1627632" cy="0"/>
          </a:xfrm>
          <a:prstGeom prst="line">
            <a:avLst/>
          </a:prstGeom>
          <a:noFill/>
          <a:ln w="9525">
            <a:solidFill>
              <a:srgbClr val="E0E4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144768" y="3182112"/>
            <a:ext cx="2414016" cy="132588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Execute with minimal risk using micro structure</a:t>
            </a:r>
            <a:endParaRPr lang="en-US" sz="1100" dirty="0"/>
          </a:p>
        </p:txBody>
      </p:sp>
      <p:pic>
        <p:nvPicPr>
          <p:cNvPr id="27" name="Picture 26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7680960" y="157480"/>
            <a:ext cx="1188720" cy="5181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65760" y="164592"/>
            <a:ext cx="73152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15D2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The Time Frame </a:t>
            </a:r>
            <a:r>
              <a:rPr lang="en-US" sz="2400" b="1" dirty="0">
                <a:solidFill>
                  <a:srgbClr val="283A97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Hierarchy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65760" y="749808"/>
            <a:ext cx="8412480" cy="0"/>
          </a:xfrm>
          <a:prstGeom prst="line">
            <a:avLst/>
          </a:prstGeom>
          <a:noFill/>
          <a:ln w="19050">
            <a:solidFill>
              <a:srgbClr val="F15D2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15D2A"/>
          </a:solidFill>
          <a:ln w="12700">
            <a:solidFill>
              <a:srgbClr val="F15D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0" y="4800600"/>
            <a:ext cx="36576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03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65760" y="4800600"/>
            <a:ext cx="548640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Multiple Time Frame Analysis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320040" y="932688"/>
            <a:ext cx="8229600" cy="640080"/>
          </a:xfrm>
          <a:prstGeom prst="rect">
            <a:avLst/>
          </a:prstGeom>
          <a:solidFill>
            <a:srgbClr val="283A97"/>
          </a:solidFill>
          <a:ln w="12700">
            <a:solidFill>
              <a:srgbClr val="283A9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0040" y="932688"/>
            <a:ext cx="64008" cy="640080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4632" y="932688"/>
            <a:ext cx="192024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Monthly / Weekly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2468880" y="1069848"/>
            <a:ext cx="0" cy="36576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587752" y="932688"/>
            <a:ext cx="347472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Long-Term Trend Direction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629400" y="932688"/>
            <a:ext cx="1828800" cy="640080"/>
          </a:xfrm>
          <a:prstGeom prst="rect">
            <a:avLst/>
          </a:prstGeom>
          <a:noFill/>
        </p:spPr>
        <p:txBody>
          <a:bodyPr wrap="square" lIns="76200" tIns="76200" rIns="76200" bIns="76200" rtlCol="0" anchor="ctr"/>
          <a:lstStyle/>
          <a:p>
            <a:pPr marL="0" indent="0" algn="r">
              <a:buNone/>
            </a:pPr>
            <a:r>
              <a:rPr lang="en-US" sz="950" i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The Big Picture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85800" y="1682496"/>
            <a:ext cx="7863840" cy="640080"/>
          </a:xfrm>
          <a:prstGeom prst="rect">
            <a:avLst/>
          </a:prstGeom>
          <a:solidFill>
            <a:srgbClr val="0051D3"/>
          </a:solidFill>
          <a:ln w="12700">
            <a:solidFill>
              <a:srgbClr val="0051D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85800" y="1682496"/>
            <a:ext cx="64008" cy="640080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0392" y="1682496"/>
            <a:ext cx="192024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Daily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2834640" y="1819656"/>
            <a:ext cx="0" cy="36576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953512" y="1682496"/>
            <a:ext cx="347472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Intermediate Trend &amp; Bias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629400" y="1682496"/>
            <a:ext cx="1828800" cy="640080"/>
          </a:xfrm>
          <a:prstGeom prst="rect">
            <a:avLst/>
          </a:prstGeom>
          <a:noFill/>
        </p:spPr>
        <p:txBody>
          <a:bodyPr wrap="square" lIns="76200" tIns="76200" rIns="76200" bIns="76200" rtlCol="0" anchor="ctr"/>
          <a:lstStyle/>
          <a:p>
            <a:pPr marL="0" indent="0" algn="r">
              <a:buNone/>
            </a:pPr>
            <a:r>
              <a:rPr lang="en-US" sz="950" i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Swing Trader's Home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1051560" y="2432304"/>
            <a:ext cx="7498080" cy="640080"/>
          </a:xfrm>
          <a:prstGeom prst="rect">
            <a:avLst/>
          </a:prstGeom>
          <a:solidFill>
            <a:srgbClr val="F15D2A"/>
          </a:solidFill>
          <a:ln w="12700">
            <a:solidFill>
              <a:srgbClr val="F15D2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51560" y="2432304"/>
            <a:ext cx="64008" cy="640080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216152" y="2432304"/>
            <a:ext cx="192024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4 Hour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3200400" y="2569464"/>
            <a:ext cx="0" cy="36576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319272" y="2432304"/>
            <a:ext cx="347472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Entry Zone Identification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629400" y="2432304"/>
            <a:ext cx="1828800" cy="640080"/>
          </a:xfrm>
          <a:prstGeom prst="rect">
            <a:avLst/>
          </a:prstGeom>
          <a:noFill/>
        </p:spPr>
        <p:txBody>
          <a:bodyPr wrap="square" lIns="76200" tIns="76200" rIns="76200" bIns="76200" rtlCol="0" anchor="ctr"/>
          <a:lstStyle/>
          <a:p>
            <a:pPr marL="0" indent="0" algn="r">
              <a:buNone/>
            </a:pPr>
            <a:r>
              <a:rPr lang="en-US" sz="950" i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Narrowing the Focus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1417320" y="3182112"/>
            <a:ext cx="7132320" cy="640080"/>
          </a:xfrm>
          <a:prstGeom prst="rect">
            <a:avLst/>
          </a:prstGeom>
          <a:solidFill>
            <a:srgbClr val="5A6AC0"/>
          </a:solidFill>
          <a:ln w="12700">
            <a:solidFill>
              <a:srgbClr val="5A6AC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417320" y="3182112"/>
            <a:ext cx="64008" cy="640080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581912" y="3182112"/>
            <a:ext cx="192024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 Hour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3566160" y="3319272"/>
            <a:ext cx="0" cy="36576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685032" y="3182112"/>
            <a:ext cx="347472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Trade Setup Refinement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629400" y="3182112"/>
            <a:ext cx="1828800" cy="640080"/>
          </a:xfrm>
          <a:prstGeom prst="rect">
            <a:avLst/>
          </a:prstGeom>
          <a:noFill/>
        </p:spPr>
        <p:txBody>
          <a:bodyPr wrap="square" lIns="76200" tIns="76200" rIns="76200" bIns="76200" rtlCol="0" anchor="ctr"/>
          <a:lstStyle/>
          <a:p>
            <a:pPr marL="0" indent="0" algn="r">
              <a:buNone/>
            </a:pPr>
            <a:r>
              <a:rPr lang="en-US" sz="950" i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Setup Formation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1783080" y="3931920"/>
            <a:ext cx="6766560" cy="640080"/>
          </a:xfrm>
          <a:prstGeom prst="rect">
            <a:avLst/>
          </a:prstGeom>
          <a:solidFill>
            <a:srgbClr val="7A87CC"/>
          </a:solidFill>
          <a:ln w="12700">
            <a:solidFill>
              <a:srgbClr val="7A87C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783080" y="3931920"/>
            <a:ext cx="64008" cy="640080"/>
          </a:xfrm>
          <a:prstGeom prst="rect">
            <a:avLst/>
          </a:prstGeom>
          <a:solidFill>
            <a:srgbClr val="FFFFFF">
              <a:alpha val="45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947672" y="3931920"/>
            <a:ext cx="192024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15 Min / 5 Min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3931920" y="4069080"/>
            <a:ext cx="0" cy="36576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050792" y="3931920"/>
            <a:ext cx="347472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Precision Entry &amp; Exit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6629400" y="3931920"/>
            <a:ext cx="1828800" cy="640080"/>
          </a:xfrm>
          <a:prstGeom prst="rect">
            <a:avLst/>
          </a:prstGeom>
          <a:noFill/>
        </p:spPr>
        <p:txBody>
          <a:bodyPr wrap="square" lIns="76200" tIns="76200" rIns="76200" bIns="76200" rtlCol="0" anchor="ctr"/>
          <a:lstStyle/>
          <a:p>
            <a:pPr marL="0" indent="0" algn="r">
              <a:buNone/>
            </a:pPr>
            <a:r>
              <a:rPr lang="en-US" sz="950" i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Trigger Frame</a:t>
            </a:r>
            <a:endParaRPr lang="en-US" sz="950" dirty="0"/>
          </a:p>
        </p:txBody>
      </p:sp>
      <p:sp>
        <p:nvSpPr>
          <p:cNvPr id="38" name="Text 36"/>
          <p:cNvSpPr/>
          <p:nvPr/>
        </p:nvSpPr>
        <p:spPr>
          <a:xfrm rot="16200000">
            <a:off x="8321040" y="932688"/>
            <a:ext cx="457200" cy="3749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Higher → Lower</a:t>
            </a:r>
            <a:endParaRPr lang="en-US" sz="750" dirty="0"/>
          </a:p>
        </p:txBody>
      </p:sp>
      <p:pic>
        <p:nvPicPr>
          <p:cNvPr id="39" name="Picture 38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7680960" y="157480"/>
            <a:ext cx="1188720" cy="5181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65760" y="164592"/>
            <a:ext cx="73152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15D2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The </a:t>
            </a:r>
            <a:r>
              <a:rPr lang="en-US" sz="2400" b="1" dirty="0">
                <a:solidFill>
                  <a:srgbClr val="283A97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Top-Down Approach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65760" y="749808"/>
            <a:ext cx="8412480" cy="0"/>
          </a:xfrm>
          <a:prstGeom prst="line">
            <a:avLst/>
          </a:prstGeom>
          <a:noFill/>
          <a:ln w="19050">
            <a:solidFill>
              <a:srgbClr val="F15D2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15D2A"/>
          </a:solidFill>
          <a:ln w="12700">
            <a:solidFill>
              <a:srgbClr val="F15D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0" y="4800600"/>
            <a:ext cx="36576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04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65760" y="4800600"/>
            <a:ext cx="548640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Multiple Time Frame Analysis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320040" y="914400"/>
            <a:ext cx="2697480" cy="1005840"/>
          </a:xfrm>
          <a:prstGeom prst="rect">
            <a:avLst/>
          </a:prstGeom>
          <a:solidFill>
            <a:srgbClr val="283A97"/>
          </a:solidFill>
          <a:ln w="12700">
            <a:solidFill>
              <a:srgbClr val="283A9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0040" y="914400"/>
            <a:ext cx="594360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01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932688" y="1005840"/>
            <a:ext cx="0" cy="822960"/>
          </a:xfrm>
          <a:prstGeom prst="line">
            <a:avLst/>
          </a:prstGeom>
          <a:noFill/>
          <a:ln w="9525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24128" y="932688"/>
            <a:ext cx="1938528" cy="502920"/>
          </a:xfrm>
          <a:prstGeom prst="rect">
            <a:avLst/>
          </a:prstGeom>
          <a:noFill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Higher Time Frame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024128" y="1435608"/>
            <a:ext cx="1938528" cy="3657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Establish Trend &amp; Bias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3017520" y="1417320"/>
            <a:ext cx="201168" cy="0"/>
          </a:xfrm>
          <a:prstGeom prst="line">
            <a:avLst/>
          </a:prstGeom>
          <a:noFill/>
          <a:ln w="25400">
            <a:solidFill>
              <a:srgbClr val="F15D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136392" y="1325880"/>
            <a:ext cx="9144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F15D2A"/>
                </a:solidFill>
              </a:rPr>
              <a:t>▶</a:t>
            </a:r>
            <a:endParaRPr lang="en-US" sz="700" dirty="0"/>
          </a:p>
        </p:txBody>
      </p:sp>
      <p:sp>
        <p:nvSpPr>
          <p:cNvPr id="15" name="Shape 13"/>
          <p:cNvSpPr/>
          <p:nvPr/>
        </p:nvSpPr>
        <p:spPr>
          <a:xfrm>
            <a:off x="320040" y="1993392"/>
            <a:ext cx="2697480" cy="2651760"/>
          </a:xfrm>
          <a:prstGeom prst="rect">
            <a:avLst/>
          </a:prstGeom>
          <a:solidFill>
            <a:srgbClr val="EEF1FC"/>
          </a:solidFill>
          <a:ln w="15240">
            <a:solidFill>
              <a:srgbClr val="283A97"/>
            </a:solidFill>
            <a:prstDash val="dash"/>
          </a:ln>
        </p:spPr>
      </p:sp>
      <p:sp>
        <p:nvSpPr>
          <p:cNvPr id="16" name="Text 14"/>
          <p:cNvSpPr/>
          <p:nvPr/>
        </p:nvSpPr>
        <p:spPr>
          <a:xfrm>
            <a:off x="484632" y="2084832"/>
            <a:ext cx="2423160" cy="245059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Identify market structure (HH/HL or LH/LL)</a:t>
            </a:r>
            <a:endParaRPr lang="en-US" sz="11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Locate key support &amp; resistance zones</a:t>
            </a:r>
            <a:endParaRPr lang="en-US" sz="11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Determine overall bullish or bearish bias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200400" y="914400"/>
            <a:ext cx="2697480" cy="1005840"/>
          </a:xfrm>
          <a:prstGeom prst="rect">
            <a:avLst/>
          </a:prstGeom>
          <a:solidFill>
            <a:srgbClr val="F15D2A"/>
          </a:solidFill>
          <a:ln w="12700">
            <a:solidFill>
              <a:srgbClr val="F15D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00400" y="914400"/>
            <a:ext cx="594360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02</a:t>
            </a:r>
            <a:endParaRPr lang="en-US" sz="2600" dirty="0"/>
          </a:p>
        </p:txBody>
      </p:sp>
      <p:sp>
        <p:nvSpPr>
          <p:cNvPr id="19" name="Shape 17"/>
          <p:cNvSpPr/>
          <p:nvPr/>
        </p:nvSpPr>
        <p:spPr>
          <a:xfrm>
            <a:off x="3813048" y="1005840"/>
            <a:ext cx="0" cy="822960"/>
          </a:xfrm>
          <a:prstGeom prst="line">
            <a:avLst/>
          </a:prstGeom>
          <a:noFill/>
          <a:ln w="9525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904488" y="932688"/>
            <a:ext cx="1938528" cy="502920"/>
          </a:xfrm>
          <a:prstGeom prst="rect">
            <a:avLst/>
          </a:prstGeom>
          <a:noFill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Middle Time Frame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904488" y="1435608"/>
            <a:ext cx="1938528" cy="3657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Locate Setup &amp; Zone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5897880" y="1417320"/>
            <a:ext cx="201168" cy="0"/>
          </a:xfrm>
          <a:prstGeom prst="line">
            <a:avLst/>
          </a:prstGeom>
          <a:noFill/>
          <a:ln w="25400">
            <a:solidFill>
              <a:srgbClr val="F15D2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016752" y="1325880"/>
            <a:ext cx="91440" cy="182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F15D2A"/>
                </a:solidFill>
              </a:rPr>
              <a:t>▶</a:t>
            </a:r>
            <a:endParaRPr lang="en-US" sz="700" dirty="0"/>
          </a:p>
        </p:txBody>
      </p:sp>
      <p:sp>
        <p:nvSpPr>
          <p:cNvPr id="24" name="Shape 22"/>
          <p:cNvSpPr/>
          <p:nvPr/>
        </p:nvSpPr>
        <p:spPr>
          <a:xfrm>
            <a:off x="3200400" y="1993392"/>
            <a:ext cx="2697480" cy="2651760"/>
          </a:xfrm>
          <a:prstGeom prst="rect">
            <a:avLst/>
          </a:prstGeom>
          <a:solidFill>
            <a:srgbClr val="FEF0EB"/>
          </a:solidFill>
          <a:ln w="15240">
            <a:solidFill>
              <a:srgbClr val="F15D2A"/>
            </a:solidFill>
            <a:prstDash val="dash"/>
          </a:ln>
        </p:spPr>
      </p:sp>
      <p:sp>
        <p:nvSpPr>
          <p:cNvPr id="25" name="Text 23"/>
          <p:cNvSpPr/>
          <p:nvPr/>
        </p:nvSpPr>
        <p:spPr>
          <a:xfrm>
            <a:off x="3364992" y="2084832"/>
            <a:ext cx="2423160" cy="245059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Confirm HTF trend alignment</a:t>
            </a:r>
            <a:endParaRPr lang="en-US" sz="11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Find pullback or breakout setups</a:t>
            </a:r>
            <a:endParaRPr lang="en-US" sz="11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Mark entry region / trade zones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080760" y="914400"/>
            <a:ext cx="2697480" cy="1005840"/>
          </a:xfrm>
          <a:prstGeom prst="rect">
            <a:avLst/>
          </a:prstGeom>
          <a:solidFill>
            <a:srgbClr val="0051D3"/>
          </a:solidFill>
          <a:ln w="12700">
            <a:solidFill>
              <a:srgbClr val="0051D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080760" y="914400"/>
            <a:ext cx="594360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03</a:t>
            </a:r>
            <a:endParaRPr lang="en-US" sz="2600" dirty="0"/>
          </a:p>
        </p:txBody>
      </p:sp>
      <p:sp>
        <p:nvSpPr>
          <p:cNvPr id="28" name="Shape 26"/>
          <p:cNvSpPr/>
          <p:nvPr/>
        </p:nvSpPr>
        <p:spPr>
          <a:xfrm>
            <a:off x="6693408" y="1005840"/>
            <a:ext cx="0" cy="822960"/>
          </a:xfrm>
          <a:prstGeom prst="line">
            <a:avLst/>
          </a:prstGeom>
          <a:noFill/>
          <a:ln w="9525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784848" y="932688"/>
            <a:ext cx="1938528" cy="502920"/>
          </a:xfrm>
          <a:prstGeom prst="rect">
            <a:avLst/>
          </a:prstGeom>
          <a:noFill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Lower Time Frame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6784848" y="1435608"/>
            <a:ext cx="1938528" cy="3657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Execute &amp; Manage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6080760" y="1993392"/>
            <a:ext cx="2697480" cy="2651760"/>
          </a:xfrm>
          <a:prstGeom prst="rect">
            <a:avLst/>
          </a:prstGeom>
          <a:solidFill>
            <a:srgbClr val="EBF2FF"/>
          </a:solidFill>
          <a:ln w="15240">
            <a:solidFill>
              <a:srgbClr val="0051D3"/>
            </a:solidFill>
            <a:prstDash val="dash"/>
          </a:ln>
        </p:spPr>
      </p:sp>
      <p:sp>
        <p:nvSpPr>
          <p:cNvPr id="32" name="Text 30"/>
          <p:cNvSpPr/>
          <p:nvPr/>
        </p:nvSpPr>
        <p:spPr>
          <a:xfrm>
            <a:off x="6245352" y="2084832"/>
            <a:ext cx="2423160" cy="245059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Wait for LTF confirmation signal</a:t>
            </a:r>
            <a:endParaRPr lang="en-US" sz="11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Set precise entry, stop &amp; target</a:t>
            </a:r>
            <a:endParaRPr lang="en-US" sz="11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Manage trade using LTF structure</a:t>
            </a:r>
            <a:endParaRPr lang="en-US" sz="1100" dirty="0"/>
          </a:p>
        </p:txBody>
      </p:sp>
      <p:pic>
        <p:nvPicPr>
          <p:cNvPr id="33" name="Picture 32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7680960" y="157480"/>
            <a:ext cx="1188720" cy="5181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65760" y="164592"/>
            <a:ext cx="73152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15D2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Key Rules </a:t>
            </a:r>
            <a:r>
              <a:rPr lang="en-US" sz="2400" b="1" dirty="0">
                <a:solidFill>
                  <a:srgbClr val="283A97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&amp; Principles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65760" y="749808"/>
            <a:ext cx="8412480" cy="0"/>
          </a:xfrm>
          <a:prstGeom prst="line">
            <a:avLst/>
          </a:prstGeom>
          <a:noFill/>
          <a:ln w="19050">
            <a:solidFill>
              <a:srgbClr val="F15D2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15D2A"/>
          </a:solidFill>
          <a:ln w="12700">
            <a:solidFill>
              <a:srgbClr val="F15D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0" y="4800600"/>
            <a:ext cx="36576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05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65760" y="4800600"/>
            <a:ext cx="548640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Multiple Time Frame Analysis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320040" y="960120"/>
            <a:ext cx="4114800" cy="365760"/>
          </a:xfrm>
          <a:prstGeom prst="rect">
            <a:avLst/>
          </a:prstGeom>
          <a:solidFill>
            <a:srgbClr val="283A97"/>
          </a:solidFill>
          <a:ln w="12700">
            <a:solidFill>
              <a:srgbClr val="283A9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0040" y="960120"/>
            <a:ext cx="41148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✓  DO THIS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709160" y="960120"/>
            <a:ext cx="4114800" cy="365760"/>
          </a:xfrm>
          <a:prstGeom prst="rect">
            <a:avLst/>
          </a:prstGeom>
          <a:solidFill>
            <a:srgbClr val="EE342A"/>
          </a:solidFill>
          <a:ln w="12700">
            <a:solidFill>
              <a:srgbClr val="EE342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09160" y="960120"/>
            <a:ext cx="41148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✗  AVOID THIS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20040" y="1389888"/>
            <a:ext cx="4114800" cy="548640"/>
          </a:xfrm>
          <a:prstGeom prst="rect">
            <a:avLst/>
          </a:prstGeom>
          <a:solidFill>
            <a:srgbClr val="F4F5FA"/>
          </a:solidFill>
          <a:ln w="6350">
            <a:solidFill>
              <a:srgbClr val="E0E4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0040" y="1389888"/>
            <a:ext cx="54864" cy="548640"/>
          </a:xfrm>
          <a:prstGeom prst="rect">
            <a:avLst/>
          </a:prstGeom>
          <a:solidFill>
            <a:srgbClr val="283A97"/>
          </a:solidFill>
          <a:ln w="12700">
            <a:solidFill>
              <a:srgbClr val="283A9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389888"/>
            <a:ext cx="3886200" cy="548640"/>
          </a:xfrm>
          <a:prstGeom prst="rect">
            <a:avLst/>
          </a:prstGeom>
          <a:noFill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✓  Always identify trend on the highest TF first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20040" y="1975104"/>
            <a:ext cx="411480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E0E4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20040" y="1975104"/>
            <a:ext cx="54864" cy="548640"/>
          </a:xfrm>
          <a:prstGeom prst="rect">
            <a:avLst/>
          </a:prstGeom>
          <a:solidFill>
            <a:srgbClr val="283A97"/>
          </a:solidFill>
          <a:ln w="12700">
            <a:solidFill>
              <a:srgbClr val="283A9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1975104"/>
            <a:ext cx="3886200" cy="548640"/>
          </a:xfrm>
          <a:prstGeom prst="rect">
            <a:avLst/>
          </a:prstGeom>
          <a:noFill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✓  Only trade in the direction of HTF bias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20040" y="2560320"/>
            <a:ext cx="4114800" cy="548640"/>
          </a:xfrm>
          <a:prstGeom prst="rect">
            <a:avLst/>
          </a:prstGeom>
          <a:solidFill>
            <a:srgbClr val="F4F5FA"/>
          </a:solidFill>
          <a:ln w="6350">
            <a:solidFill>
              <a:srgbClr val="E0E4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20040" y="2560320"/>
            <a:ext cx="54864" cy="548640"/>
          </a:xfrm>
          <a:prstGeom prst="rect">
            <a:avLst/>
          </a:prstGeom>
          <a:solidFill>
            <a:srgbClr val="283A97"/>
          </a:solidFill>
          <a:ln w="12700">
            <a:solidFill>
              <a:srgbClr val="283A9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560320"/>
            <a:ext cx="3886200" cy="548640"/>
          </a:xfrm>
          <a:prstGeom prst="rect">
            <a:avLst/>
          </a:prstGeom>
          <a:noFill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✓  Use 3 time frames: macro, intermediate, trigger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20040" y="3145536"/>
            <a:ext cx="411480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E0E4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20040" y="3145536"/>
            <a:ext cx="54864" cy="548640"/>
          </a:xfrm>
          <a:prstGeom prst="rect">
            <a:avLst/>
          </a:prstGeom>
          <a:solidFill>
            <a:srgbClr val="283A97"/>
          </a:solidFill>
          <a:ln w="12700">
            <a:solidFill>
              <a:srgbClr val="283A9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145536"/>
            <a:ext cx="3886200" cy="548640"/>
          </a:xfrm>
          <a:prstGeom prst="rect">
            <a:avLst/>
          </a:prstGeom>
          <a:noFill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✓  Wait for LTF confirmation before entering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20040" y="3730752"/>
            <a:ext cx="4114800" cy="548640"/>
          </a:xfrm>
          <a:prstGeom prst="rect">
            <a:avLst/>
          </a:prstGeom>
          <a:solidFill>
            <a:srgbClr val="F4F5FA"/>
          </a:solidFill>
          <a:ln w="6350">
            <a:solidFill>
              <a:srgbClr val="E0E4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3730752"/>
            <a:ext cx="54864" cy="548640"/>
          </a:xfrm>
          <a:prstGeom prst="rect">
            <a:avLst/>
          </a:prstGeom>
          <a:solidFill>
            <a:srgbClr val="283A97"/>
          </a:solidFill>
          <a:ln w="12700">
            <a:solidFill>
              <a:srgbClr val="283A9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57200" y="3730752"/>
            <a:ext cx="3886200" cy="548640"/>
          </a:xfrm>
          <a:prstGeom prst="rect">
            <a:avLst/>
          </a:prstGeom>
          <a:noFill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✓  Let HTF define your S&amp;R levels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20040" y="4315968"/>
            <a:ext cx="411480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E0E4F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20040" y="4315968"/>
            <a:ext cx="54864" cy="548640"/>
          </a:xfrm>
          <a:prstGeom prst="rect">
            <a:avLst/>
          </a:prstGeom>
          <a:solidFill>
            <a:srgbClr val="283A97"/>
          </a:solidFill>
          <a:ln w="12700">
            <a:solidFill>
              <a:srgbClr val="283A9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315968"/>
            <a:ext cx="3886200" cy="548640"/>
          </a:xfrm>
          <a:prstGeom prst="rect">
            <a:avLst/>
          </a:prstGeom>
          <a:noFill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✓  Review higher TF before every trade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709160" y="1389888"/>
            <a:ext cx="4114800" cy="548640"/>
          </a:xfrm>
          <a:prstGeom prst="rect">
            <a:avLst/>
          </a:prstGeom>
          <a:solidFill>
            <a:srgbClr val="F4F5FA"/>
          </a:solidFill>
          <a:ln w="6350">
            <a:solidFill>
              <a:srgbClr val="E0E4F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709160" y="1389888"/>
            <a:ext cx="54864" cy="548640"/>
          </a:xfrm>
          <a:prstGeom prst="rect">
            <a:avLst/>
          </a:prstGeom>
          <a:solidFill>
            <a:srgbClr val="EE342A"/>
          </a:solidFill>
          <a:ln w="12700">
            <a:solidFill>
              <a:srgbClr val="EE342A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846320" y="1389888"/>
            <a:ext cx="3886200" cy="548640"/>
          </a:xfrm>
          <a:prstGeom prst="rect">
            <a:avLst/>
          </a:prstGeom>
          <a:noFill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✗  Trading against the HTF trend direction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4709160" y="1975104"/>
            <a:ext cx="411480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E0E4F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709160" y="1975104"/>
            <a:ext cx="54864" cy="548640"/>
          </a:xfrm>
          <a:prstGeom prst="rect">
            <a:avLst/>
          </a:prstGeom>
          <a:solidFill>
            <a:srgbClr val="EE342A"/>
          </a:solidFill>
          <a:ln w="12700">
            <a:solidFill>
              <a:srgbClr val="EE342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846320" y="1975104"/>
            <a:ext cx="3886200" cy="548640"/>
          </a:xfrm>
          <a:prstGeom prst="rect">
            <a:avLst/>
          </a:prstGeom>
          <a:noFill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✗  Entering on LTF only, ignoring the big picture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4709160" y="2560320"/>
            <a:ext cx="4114800" cy="548640"/>
          </a:xfrm>
          <a:prstGeom prst="rect">
            <a:avLst/>
          </a:prstGeom>
          <a:solidFill>
            <a:srgbClr val="F4F5FA"/>
          </a:solidFill>
          <a:ln w="6350">
            <a:solidFill>
              <a:srgbClr val="E0E4F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709160" y="2560320"/>
            <a:ext cx="54864" cy="548640"/>
          </a:xfrm>
          <a:prstGeom prst="rect">
            <a:avLst/>
          </a:prstGeom>
          <a:solidFill>
            <a:srgbClr val="EE342A"/>
          </a:solidFill>
          <a:ln w="12700">
            <a:solidFill>
              <a:srgbClr val="EE342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846320" y="2560320"/>
            <a:ext cx="3886200" cy="548640"/>
          </a:xfrm>
          <a:prstGeom prst="rect">
            <a:avLst/>
          </a:prstGeom>
          <a:noFill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✗  Using too many time frames (confusion)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4709160" y="3145536"/>
            <a:ext cx="411480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E0E4F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4709160" y="3145536"/>
            <a:ext cx="54864" cy="548640"/>
          </a:xfrm>
          <a:prstGeom prst="rect">
            <a:avLst/>
          </a:prstGeom>
          <a:solidFill>
            <a:srgbClr val="EE342A"/>
          </a:solidFill>
          <a:ln w="12700">
            <a:solidFill>
              <a:srgbClr val="EE342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846320" y="3145536"/>
            <a:ext cx="3886200" cy="548640"/>
          </a:xfrm>
          <a:prstGeom prst="rect">
            <a:avLst/>
          </a:prstGeom>
          <a:noFill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✗  Switching TFs mid-trade to justify a loss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4709160" y="3730752"/>
            <a:ext cx="4114800" cy="548640"/>
          </a:xfrm>
          <a:prstGeom prst="rect">
            <a:avLst/>
          </a:prstGeom>
          <a:solidFill>
            <a:srgbClr val="F4F5FA"/>
          </a:solidFill>
          <a:ln w="6350">
            <a:solidFill>
              <a:srgbClr val="E0E4F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4709160" y="3730752"/>
            <a:ext cx="54864" cy="548640"/>
          </a:xfrm>
          <a:prstGeom prst="rect">
            <a:avLst/>
          </a:prstGeom>
          <a:solidFill>
            <a:srgbClr val="EE342A"/>
          </a:solidFill>
          <a:ln w="12700">
            <a:solidFill>
              <a:srgbClr val="EE342A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846320" y="3730752"/>
            <a:ext cx="3886200" cy="548640"/>
          </a:xfrm>
          <a:prstGeom prst="rect">
            <a:avLst/>
          </a:prstGeom>
          <a:noFill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✗  Ignoring key HTF zones &amp; levels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4709160" y="4315968"/>
            <a:ext cx="411480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E0E4F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4709160" y="4315968"/>
            <a:ext cx="54864" cy="548640"/>
          </a:xfrm>
          <a:prstGeom prst="rect">
            <a:avLst/>
          </a:prstGeom>
          <a:solidFill>
            <a:srgbClr val="EE342A"/>
          </a:solidFill>
          <a:ln w="12700">
            <a:solidFill>
              <a:srgbClr val="EE342A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846320" y="4315968"/>
            <a:ext cx="3886200" cy="548640"/>
          </a:xfrm>
          <a:prstGeom prst="rect">
            <a:avLst/>
          </a:prstGeom>
          <a:noFill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✗  Letting LTF noise override HTF structure</a:t>
            </a:r>
            <a:endParaRPr lang="en-US" sz="1050" dirty="0"/>
          </a:p>
        </p:txBody>
      </p:sp>
      <p:pic>
        <p:nvPicPr>
          <p:cNvPr id="49" name="Picture 48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7680960" y="157480"/>
            <a:ext cx="1188720" cy="5181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65760" y="164592"/>
            <a:ext cx="73152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15D2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Confluence </a:t>
            </a:r>
            <a:r>
              <a:rPr lang="en-US" sz="2400" b="1" dirty="0">
                <a:solidFill>
                  <a:srgbClr val="283A97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&amp; Time Frame Alignment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65760" y="749808"/>
            <a:ext cx="8412480" cy="0"/>
          </a:xfrm>
          <a:prstGeom prst="line">
            <a:avLst/>
          </a:prstGeom>
          <a:noFill/>
          <a:ln w="19050">
            <a:solidFill>
              <a:srgbClr val="F15D2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15D2A"/>
          </a:solidFill>
          <a:ln w="12700">
            <a:solidFill>
              <a:srgbClr val="F15D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0" y="4800600"/>
            <a:ext cx="36576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06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65760" y="4800600"/>
            <a:ext cx="548640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Multiple Time Frame Analysis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365760" y="868680"/>
            <a:ext cx="8412480" cy="38404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Confluence occurs when multiple time frames agree — increasing trade probability significantly.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20040" y="1353312"/>
            <a:ext cx="2029968" cy="3401568"/>
          </a:xfrm>
          <a:prstGeom prst="rect">
            <a:avLst/>
          </a:prstGeom>
          <a:solidFill>
            <a:srgbClr val="FFFFFF"/>
          </a:solidFill>
          <a:ln w="15240">
            <a:solidFill>
              <a:srgbClr val="E0E4F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20040" y="1463040"/>
            <a:ext cx="2029968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15D2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★☆☆☆☆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11480" y="1874520"/>
            <a:ext cx="1847088" cy="38404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Weak Signal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1480" y="2286000"/>
            <a:ext cx="1847088" cy="29260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LTF Only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94360" y="2633472"/>
            <a:ext cx="1481328" cy="0"/>
          </a:xfrm>
          <a:prstGeom prst="line">
            <a:avLst/>
          </a:prstGeom>
          <a:noFill/>
          <a:ln w="9525">
            <a:solidFill>
              <a:srgbClr val="E0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0040" y="2697480"/>
            <a:ext cx="2029968" cy="5943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0E4F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30%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320040" y="3291840"/>
            <a:ext cx="2029968" cy="20116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probability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502920" y="3547872"/>
            <a:ext cx="1664208" cy="256032"/>
          </a:xfrm>
          <a:prstGeom prst="rect">
            <a:avLst/>
          </a:prstGeom>
          <a:solidFill>
            <a:srgbClr val="666680"/>
          </a:solidFill>
          <a:ln w="12700">
            <a:solidFill>
              <a:srgbClr val="66668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2920" y="3547872"/>
            <a:ext cx="1664208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LOW QUALITY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2496312" y="1353312"/>
            <a:ext cx="2029968" cy="3401568"/>
          </a:xfrm>
          <a:prstGeom prst="rect">
            <a:avLst/>
          </a:prstGeom>
          <a:solidFill>
            <a:srgbClr val="FFFEF0"/>
          </a:solidFill>
          <a:ln w="15240">
            <a:solidFill>
              <a:srgbClr val="F15D2A"/>
            </a:solidFill>
            <a:prstDash val="dash"/>
          </a:ln>
        </p:spPr>
      </p:sp>
      <p:sp>
        <p:nvSpPr>
          <p:cNvPr id="19" name="Text 17"/>
          <p:cNvSpPr/>
          <p:nvPr/>
        </p:nvSpPr>
        <p:spPr>
          <a:xfrm>
            <a:off x="2496312" y="1463040"/>
            <a:ext cx="2029968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15D2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★★★☆☆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2587752" y="1874520"/>
            <a:ext cx="1847088" cy="38404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Moderate Signal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2587752" y="2286000"/>
            <a:ext cx="1847088" cy="29260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MTF + LTF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2770632" y="2633472"/>
            <a:ext cx="1481328" cy="0"/>
          </a:xfrm>
          <a:prstGeom prst="line">
            <a:avLst/>
          </a:prstGeom>
          <a:noFill/>
          <a:ln w="9525">
            <a:solidFill>
              <a:srgbClr val="E0E4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496312" y="2697480"/>
            <a:ext cx="2029968" cy="5943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15D2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55%</a:t>
            </a:r>
            <a:endParaRPr lang="en-US" sz="3000" dirty="0"/>
          </a:p>
        </p:txBody>
      </p:sp>
      <p:sp>
        <p:nvSpPr>
          <p:cNvPr id="24" name="Text 22"/>
          <p:cNvSpPr/>
          <p:nvPr/>
        </p:nvSpPr>
        <p:spPr>
          <a:xfrm>
            <a:off x="2496312" y="3291840"/>
            <a:ext cx="2029968" cy="20116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probability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2679192" y="3547872"/>
            <a:ext cx="1664208" cy="256032"/>
          </a:xfrm>
          <a:prstGeom prst="rect">
            <a:avLst/>
          </a:prstGeom>
          <a:solidFill>
            <a:srgbClr val="FFF27D"/>
          </a:solidFill>
          <a:ln w="12700">
            <a:solidFill>
              <a:srgbClr val="FFF27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679192" y="3547872"/>
            <a:ext cx="1664208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MODERATE</a:t>
            </a: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4672584" y="1353312"/>
            <a:ext cx="2029968" cy="3401568"/>
          </a:xfrm>
          <a:prstGeom prst="rect">
            <a:avLst/>
          </a:prstGeom>
          <a:solidFill>
            <a:srgbClr val="EBF2FF"/>
          </a:solidFill>
          <a:ln w="15240">
            <a:solidFill>
              <a:srgbClr val="0051D3"/>
            </a:solidFill>
            <a:prstDash val="dash"/>
          </a:ln>
        </p:spPr>
      </p:sp>
      <p:sp>
        <p:nvSpPr>
          <p:cNvPr id="28" name="Text 26"/>
          <p:cNvSpPr/>
          <p:nvPr/>
        </p:nvSpPr>
        <p:spPr>
          <a:xfrm>
            <a:off x="4672584" y="1463040"/>
            <a:ext cx="2029968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15D2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★★★★☆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4764024" y="1874520"/>
            <a:ext cx="1847088" cy="38404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Strong Signal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4764024" y="2286000"/>
            <a:ext cx="1847088" cy="29260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HTF + MTF + LTF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946904" y="2633472"/>
            <a:ext cx="1481328" cy="0"/>
          </a:xfrm>
          <a:prstGeom prst="line">
            <a:avLst/>
          </a:prstGeom>
          <a:noFill/>
          <a:ln w="9525">
            <a:solidFill>
              <a:srgbClr val="E0E4F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672584" y="2697480"/>
            <a:ext cx="2029968" cy="5943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051D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80%</a:t>
            </a:r>
            <a:endParaRPr lang="en-US" sz="3000" dirty="0"/>
          </a:p>
        </p:txBody>
      </p:sp>
      <p:sp>
        <p:nvSpPr>
          <p:cNvPr id="33" name="Text 31"/>
          <p:cNvSpPr/>
          <p:nvPr/>
        </p:nvSpPr>
        <p:spPr>
          <a:xfrm>
            <a:off x="4672584" y="3291840"/>
            <a:ext cx="2029968" cy="20116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probability</a:t>
            </a: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4855464" y="3547872"/>
            <a:ext cx="1664208" cy="256032"/>
          </a:xfrm>
          <a:prstGeom prst="rect">
            <a:avLst/>
          </a:prstGeom>
          <a:solidFill>
            <a:srgbClr val="0051D3"/>
          </a:solidFill>
          <a:ln w="12700">
            <a:solidFill>
              <a:srgbClr val="0051D3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855464" y="3547872"/>
            <a:ext cx="1664208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HIGH QUALITY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6848856" y="1353312"/>
            <a:ext cx="2029968" cy="3401568"/>
          </a:xfrm>
          <a:prstGeom prst="rect">
            <a:avLst/>
          </a:prstGeom>
          <a:solidFill>
            <a:srgbClr val="EEF1FC"/>
          </a:solidFill>
          <a:ln w="15240">
            <a:solidFill>
              <a:srgbClr val="283A97"/>
            </a:solidFill>
            <a:prstDash val="dash"/>
          </a:ln>
        </p:spPr>
      </p:sp>
      <p:sp>
        <p:nvSpPr>
          <p:cNvPr id="37" name="Text 35"/>
          <p:cNvSpPr/>
          <p:nvPr/>
        </p:nvSpPr>
        <p:spPr>
          <a:xfrm>
            <a:off x="6848856" y="1463040"/>
            <a:ext cx="2029968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15D2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★★★★★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6940296" y="1874520"/>
            <a:ext cx="1847088" cy="38404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Confluence Signal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6940296" y="2286000"/>
            <a:ext cx="1847088" cy="29260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All TFs Aligned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7123176" y="2633472"/>
            <a:ext cx="1481328" cy="0"/>
          </a:xfrm>
          <a:prstGeom prst="line">
            <a:avLst/>
          </a:prstGeom>
          <a:noFill/>
          <a:ln w="9525">
            <a:solidFill>
              <a:srgbClr val="E0E4F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48856" y="2697480"/>
            <a:ext cx="2029968" cy="5943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283A97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95%</a:t>
            </a:r>
            <a:endParaRPr lang="en-US" sz="3000" dirty="0"/>
          </a:p>
        </p:txBody>
      </p:sp>
      <p:sp>
        <p:nvSpPr>
          <p:cNvPr id="42" name="Text 40"/>
          <p:cNvSpPr/>
          <p:nvPr/>
        </p:nvSpPr>
        <p:spPr>
          <a:xfrm>
            <a:off x="6848856" y="3291840"/>
            <a:ext cx="2029968" cy="20116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probability</a:t>
            </a:r>
            <a:endParaRPr lang="en-US" sz="850" dirty="0"/>
          </a:p>
        </p:txBody>
      </p:sp>
      <p:sp>
        <p:nvSpPr>
          <p:cNvPr id="43" name="Shape 41"/>
          <p:cNvSpPr/>
          <p:nvPr/>
        </p:nvSpPr>
        <p:spPr>
          <a:xfrm>
            <a:off x="7031736" y="3547872"/>
            <a:ext cx="1664208" cy="256032"/>
          </a:xfrm>
          <a:prstGeom prst="rect">
            <a:avLst/>
          </a:prstGeom>
          <a:solidFill>
            <a:srgbClr val="283A97"/>
          </a:solidFill>
          <a:ln w="12700">
            <a:solidFill>
              <a:srgbClr val="283A97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7031736" y="3547872"/>
            <a:ext cx="1664208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HIGH QUALITY</a:t>
            </a:r>
            <a:endParaRPr lang="en-US" sz="800" dirty="0"/>
          </a:p>
        </p:txBody>
      </p:sp>
      <p:pic>
        <p:nvPicPr>
          <p:cNvPr id="45" name="Picture 44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7680960" y="157480"/>
            <a:ext cx="1188720" cy="5181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65760" y="164592"/>
            <a:ext cx="73152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15D2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Common </a:t>
            </a:r>
            <a:r>
              <a:rPr lang="en-US" sz="2400" b="1" dirty="0">
                <a:solidFill>
                  <a:srgbClr val="283A97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Mistakes to Avoid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65760" y="749808"/>
            <a:ext cx="8412480" cy="0"/>
          </a:xfrm>
          <a:prstGeom prst="line">
            <a:avLst/>
          </a:prstGeom>
          <a:noFill/>
          <a:ln w="19050">
            <a:solidFill>
              <a:srgbClr val="F15D2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F15D2A"/>
          </a:solidFill>
          <a:ln w="12700">
            <a:solidFill>
              <a:srgbClr val="F15D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0" y="4800600"/>
            <a:ext cx="36576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08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65760" y="4800600"/>
            <a:ext cx="548640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Multiple Time Frame Analysis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320040" y="960120"/>
            <a:ext cx="2697480" cy="1847088"/>
          </a:xfrm>
          <a:prstGeom prst="rect">
            <a:avLst/>
          </a:prstGeom>
          <a:solidFill>
            <a:srgbClr val="F7F8FC"/>
          </a:solidFill>
          <a:ln w="15240">
            <a:solidFill>
              <a:srgbClr val="283A97"/>
            </a:solidFill>
            <a:prstDash val="dash"/>
          </a:ln>
        </p:spPr>
      </p:sp>
      <p:sp>
        <p:nvSpPr>
          <p:cNvPr id="9" name="Shape 7"/>
          <p:cNvSpPr/>
          <p:nvPr/>
        </p:nvSpPr>
        <p:spPr>
          <a:xfrm>
            <a:off x="457200" y="1097280"/>
            <a:ext cx="384048" cy="384048"/>
          </a:xfrm>
          <a:prstGeom prst="ellipse">
            <a:avLst/>
          </a:prstGeom>
          <a:solidFill>
            <a:srgbClr val="283A97"/>
          </a:solidFill>
          <a:ln w="12700">
            <a:solidFill>
              <a:srgbClr val="283A9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1097280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01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932688" y="1097280"/>
            <a:ext cx="1965960" cy="38404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15D2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Time Frame Shopping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1554480"/>
            <a:ext cx="2423160" cy="0"/>
          </a:xfrm>
          <a:prstGeom prst="line">
            <a:avLst/>
          </a:prstGeom>
          <a:noFill/>
          <a:ln w="9525">
            <a:solidFill>
              <a:srgbClr val="E0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618488"/>
            <a:ext cx="2423160" cy="107899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Switching between TFs until you find one that confirms your bias. Destroys objectivity and leads to losses.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227832" y="960120"/>
            <a:ext cx="2697480" cy="1847088"/>
          </a:xfrm>
          <a:prstGeom prst="rect">
            <a:avLst/>
          </a:prstGeom>
          <a:solidFill>
            <a:srgbClr val="F7F8FC"/>
          </a:solidFill>
          <a:ln w="15240">
            <a:solidFill>
              <a:srgbClr val="283A97"/>
            </a:solidFill>
            <a:prstDash val="dash"/>
          </a:ln>
        </p:spPr>
      </p:sp>
      <p:sp>
        <p:nvSpPr>
          <p:cNvPr id="15" name="Shape 13"/>
          <p:cNvSpPr/>
          <p:nvPr/>
        </p:nvSpPr>
        <p:spPr>
          <a:xfrm>
            <a:off x="3364992" y="1097280"/>
            <a:ext cx="384048" cy="384048"/>
          </a:xfrm>
          <a:prstGeom prst="ellipse">
            <a:avLst/>
          </a:prstGeom>
          <a:solidFill>
            <a:srgbClr val="283A97"/>
          </a:solidFill>
          <a:ln w="12700">
            <a:solidFill>
              <a:srgbClr val="283A9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64992" y="1097280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02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3840480" y="1097280"/>
            <a:ext cx="1965960" cy="38404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15D2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Ignoring the HTF Trend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3364992" y="1554480"/>
            <a:ext cx="2423160" cy="0"/>
          </a:xfrm>
          <a:prstGeom prst="line">
            <a:avLst/>
          </a:prstGeom>
          <a:noFill/>
          <a:ln w="9525">
            <a:solidFill>
              <a:srgbClr val="E0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364992" y="1618488"/>
            <a:ext cx="2423160" cy="107899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Taking LTF setups against the dominant HTF trend dramatically reduces probability and risk/reward ratio.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135624" y="960120"/>
            <a:ext cx="2697480" cy="1847088"/>
          </a:xfrm>
          <a:prstGeom prst="rect">
            <a:avLst/>
          </a:prstGeom>
          <a:solidFill>
            <a:srgbClr val="F7F8FC"/>
          </a:solidFill>
          <a:ln w="15240">
            <a:solidFill>
              <a:srgbClr val="283A97"/>
            </a:solidFill>
            <a:prstDash val="dash"/>
          </a:ln>
        </p:spPr>
      </p:sp>
      <p:sp>
        <p:nvSpPr>
          <p:cNvPr id="21" name="Shape 19"/>
          <p:cNvSpPr/>
          <p:nvPr/>
        </p:nvSpPr>
        <p:spPr>
          <a:xfrm>
            <a:off x="6272784" y="1097280"/>
            <a:ext cx="384048" cy="384048"/>
          </a:xfrm>
          <a:prstGeom prst="ellipse">
            <a:avLst/>
          </a:prstGeom>
          <a:solidFill>
            <a:srgbClr val="283A97"/>
          </a:solidFill>
          <a:ln w="12700">
            <a:solidFill>
              <a:srgbClr val="283A9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72784" y="1097280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03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748272" y="1097280"/>
            <a:ext cx="1965960" cy="38404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15D2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Over-complication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272784" y="1554480"/>
            <a:ext cx="2423160" cy="0"/>
          </a:xfrm>
          <a:prstGeom prst="line">
            <a:avLst/>
          </a:prstGeom>
          <a:noFill/>
          <a:ln w="9525">
            <a:solidFill>
              <a:srgbClr val="E0E4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272784" y="1618488"/>
            <a:ext cx="2423160" cy="107899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Using 5+ time frames creates analysis paralysis. Stick to 3 well-chosen TFs for clarity and consistency.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320040" y="2953512"/>
            <a:ext cx="2697480" cy="1847088"/>
          </a:xfrm>
          <a:prstGeom prst="rect">
            <a:avLst/>
          </a:prstGeom>
          <a:solidFill>
            <a:srgbClr val="F7F8FC"/>
          </a:solidFill>
          <a:ln w="15240">
            <a:solidFill>
              <a:srgbClr val="283A97"/>
            </a:solidFill>
            <a:prstDash val="dash"/>
          </a:ln>
        </p:spPr>
      </p:sp>
      <p:sp>
        <p:nvSpPr>
          <p:cNvPr id="27" name="Shape 25"/>
          <p:cNvSpPr/>
          <p:nvPr/>
        </p:nvSpPr>
        <p:spPr>
          <a:xfrm>
            <a:off x="457200" y="3090672"/>
            <a:ext cx="384048" cy="384048"/>
          </a:xfrm>
          <a:prstGeom prst="ellipse">
            <a:avLst/>
          </a:prstGeom>
          <a:solidFill>
            <a:srgbClr val="283A97"/>
          </a:solidFill>
          <a:ln w="12700">
            <a:solidFill>
              <a:srgbClr val="283A9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57200" y="3090672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04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932688" y="3090672"/>
            <a:ext cx="1965960" cy="38404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15D2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No Alignment Check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57200" y="3547872"/>
            <a:ext cx="2423160" cy="0"/>
          </a:xfrm>
          <a:prstGeom prst="line">
            <a:avLst/>
          </a:prstGeom>
          <a:noFill/>
          <a:ln w="9525">
            <a:solidFill>
              <a:srgbClr val="E0E4F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3611880"/>
            <a:ext cx="2423160" cy="107899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Entering trades without confirming all 3 TFs are aligned misses the highest-probability confluent setups.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3227832" y="2953512"/>
            <a:ext cx="2697480" cy="1847088"/>
          </a:xfrm>
          <a:prstGeom prst="rect">
            <a:avLst/>
          </a:prstGeom>
          <a:solidFill>
            <a:srgbClr val="F7F8FC"/>
          </a:solidFill>
          <a:ln w="15240">
            <a:solidFill>
              <a:srgbClr val="283A97"/>
            </a:solidFill>
            <a:prstDash val="dash"/>
          </a:ln>
        </p:spPr>
      </p:sp>
      <p:sp>
        <p:nvSpPr>
          <p:cNvPr id="33" name="Shape 31"/>
          <p:cNvSpPr/>
          <p:nvPr/>
        </p:nvSpPr>
        <p:spPr>
          <a:xfrm>
            <a:off x="3364992" y="3090672"/>
            <a:ext cx="384048" cy="384048"/>
          </a:xfrm>
          <a:prstGeom prst="ellipse">
            <a:avLst/>
          </a:prstGeom>
          <a:solidFill>
            <a:srgbClr val="283A97"/>
          </a:solidFill>
          <a:ln w="12700">
            <a:solidFill>
              <a:srgbClr val="283A97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364992" y="3090672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05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3840480" y="3090672"/>
            <a:ext cx="1965960" cy="38404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15D2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Ignoring TF Transitions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3364992" y="3547872"/>
            <a:ext cx="2423160" cy="0"/>
          </a:xfrm>
          <a:prstGeom prst="line">
            <a:avLst/>
          </a:prstGeom>
          <a:noFill/>
          <a:ln w="9525">
            <a:solidFill>
              <a:srgbClr val="E0E4F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364992" y="3611880"/>
            <a:ext cx="2423160" cy="107899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When HTF trend shifts, traders often hold trades based on expired LTF signals — always re-evaluate.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6135624" y="2953512"/>
            <a:ext cx="2697480" cy="1847088"/>
          </a:xfrm>
          <a:prstGeom prst="rect">
            <a:avLst/>
          </a:prstGeom>
          <a:solidFill>
            <a:srgbClr val="F7F8FC"/>
          </a:solidFill>
          <a:ln w="15240">
            <a:solidFill>
              <a:srgbClr val="283A97"/>
            </a:solidFill>
            <a:prstDash val="dash"/>
          </a:ln>
        </p:spPr>
      </p:sp>
      <p:sp>
        <p:nvSpPr>
          <p:cNvPr id="39" name="Shape 37"/>
          <p:cNvSpPr/>
          <p:nvPr/>
        </p:nvSpPr>
        <p:spPr>
          <a:xfrm>
            <a:off x="6272784" y="3090672"/>
            <a:ext cx="384048" cy="384048"/>
          </a:xfrm>
          <a:prstGeom prst="ellipse">
            <a:avLst/>
          </a:prstGeom>
          <a:solidFill>
            <a:srgbClr val="283A97"/>
          </a:solidFill>
          <a:ln w="12700">
            <a:solidFill>
              <a:srgbClr val="283A97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272784" y="3090672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06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6748272" y="3090672"/>
            <a:ext cx="1965960" cy="38404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15D2A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LTF Noise Obsession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6272784" y="3547872"/>
            <a:ext cx="2423160" cy="0"/>
          </a:xfrm>
          <a:prstGeom prst="line">
            <a:avLst/>
          </a:prstGeom>
          <a:noFill/>
          <a:ln w="9525">
            <a:solidFill>
              <a:srgbClr val="E0E4F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272784" y="3611880"/>
            <a:ext cx="2423160" cy="1078992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666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Staring at 1M or 5M charts creates emotional reactions to noise. Root all decisions in HTF structure.</a:t>
            </a:r>
            <a:endParaRPr lang="en-US" sz="1050" dirty="0"/>
          </a:p>
        </p:txBody>
      </p:sp>
      <p:pic>
        <p:nvPicPr>
          <p:cNvPr id="45" name="Picture 44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7680960" y="157480"/>
            <a:ext cx="1188720" cy="5181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4"/>
          <p:cNvSpPr txBox="1"/>
          <p:nvPr/>
        </p:nvSpPr>
        <p:spPr>
          <a:xfrm>
            <a:off x="2523295" y="2057296"/>
            <a:ext cx="4042410" cy="147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US" sz="7500" b="1" dirty="0">
                <a:solidFill>
                  <a:srgbClr val="F15E2E"/>
                </a:solidFill>
              </a:rPr>
              <a:t>Q&amp;A</a:t>
            </a:r>
            <a:endParaRPr lang="en-US" sz="7500" b="1" dirty="0">
              <a:solidFill>
                <a:srgbClr val="253997"/>
              </a:solidFill>
            </a:endParaRPr>
          </a:p>
        </p:txBody>
      </p:sp>
      <p:cxnSp>
        <p:nvCxnSpPr>
          <p:cNvPr id="7" name="Google Shape;202;p24"/>
          <p:cNvCxnSpPr/>
          <p:nvPr/>
        </p:nvCxnSpPr>
        <p:spPr>
          <a:xfrm>
            <a:off x="286000" y="671550"/>
            <a:ext cx="8517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7837170" y="93345"/>
            <a:ext cx="1212533" cy="52863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6238" y="710131"/>
            <a:ext cx="8586554" cy="403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350" dirty="0"/>
              <a:t>Investments in the securities market are subject to market risks,read all the related documents carefully before investing.Brokerage will not exceed the SEBI prescribed limit.</a:t>
            </a:r>
            <a:br>
              <a:rPr lang="en-US" altLang="en-US" sz="1350" dirty="0"/>
            </a:br>
            <a:br>
              <a:rPr lang="en-US" altLang="en-US" sz="1350" dirty="0"/>
            </a:br>
            <a:r>
              <a:rPr lang="en-US" altLang="en-US" sz="1350" dirty="0">
                <a:sym typeface="+mn-ea"/>
              </a:rPr>
              <a:t>Any video/image/text content is for educational and informational purposes only and does not constitute financial</a:t>
            </a:r>
            <a:endParaRPr lang="en-US" altLang="en-US" sz="1350" dirty="0"/>
          </a:p>
          <a:p>
            <a:r>
              <a:rPr lang="en-US" altLang="en-US" sz="1350" dirty="0">
                <a:sym typeface="+mn-ea"/>
              </a:rPr>
              <a:t>advice. Please do your own research or consult a qualified financial advisor before making any investment or trading decisions. Trading in stock markets involves risk of loss.</a:t>
            </a:r>
            <a:endParaRPr lang="en-US" altLang="en-US" sz="1350" dirty="0"/>
          </a:p>
          <a:p>
            <a:br>
              <a:rPr lang="en-US" altLang="en-US" sz="1350" dirty="0"/>
            </a:br>
            <a:endParaRPr lang="en-US" altLang="en-US" sz="1350" dirty="0"/>
          </a:p>
          <a:p>
            <a:r>
              <a:rPr lang="en-US" altLang="en-US" sz="1350" dirty="0"/>
              <a:t>South Asian Stocks Ltd. : NSE Member Code 09073, BSE</a:t>
            </a:r>
            <a:endParaRPr lang="en-US" altLang="en-US" sz="1350" dirty="0"/>
          </a:p>
          <a:p>
            <a:r>
              <a:rPr lang="en-US" altLang="en-US" sz="1350" dirty="0"/>
              <a:t>Member Code 6329, MCX Member Code : 55215 , NCDEX</a:t>
            </a:r>
            <a:endParaRPr lang="en-US" altLang="en-US" sz="1350" dirty="0"/>
          </a:p>
          <a:p>
            <a:r>
              <a:rPr lang="en-US" altLang="en-US" sz="1350" dirty="0"/>
              <a:t>Member Code : 1233 NSDL : IN-DP-474-2020 . SEBI Registration</a:t>
            </a:r>
            <a:endParaRPr lang="en-US" altLang="en-US" sz="1350" dirty="0"/>
          </a:p>
          <a:p>
            <a:r>
              <a:rPr lang="en-US" altLang="en-US" sz="1350" dirty="0"/>
              <a:t>No. INZ000164738</a:t>
            </a:r>
            <a:endParaRPr lang="en-US" altLang="en-US" sz="1350" dirty="0"/>
          </a:p>
          <a:p>
            <a:r>
              <a:rPr lang="en-US" altLang="en-US" sz="1350" dirty="0"/>
              <a:t>Compliance Officer: NSE, BSE,MCX,NCDEX,NSDL : Mr RK</a:t>
            </a:r>
            <a:endParaRPr lang="en-US" altLang="en-US" sz="1350" dirty="0"/>
          </a:p>
          <a:p>
            <a:r>
              <a:rPr lang="en-US" altLang="en-US" sz="1350" dirty="0"/>
              <a:t>Jain , 011-40409999 support@stocko.in</a:t>
            </a:r>
            <a:endParaRPr lang="en-US" altLang="en-US" sz="1350" dirty="0"/>
          </a:p>
          <a:p>
            <a:r>
              <a:rPr lang="en-US" altLang="en-US" sz="1350" dirty="0"/>
              <a:t>Registered Office:- 3rd Floor, Building No.5, Local Shopping</a:t>
            </a:r>
            <a:endParaRPr lang="en-US" altLang="en-US" sz="1350" dirty="0"/>
          </a:p>
          <a:p>
            <a:r>
              <a:rPr lang="en-US" altLang="en-US" sz="1350" dirty="0"/>
              <a:t>Complex, Rishabh Vihar, Near Karkarduma Metro Station. East</a:t>
            </a:r>
            <a:endParaRPr lang="en-US" altLang="en-US" sz="1350" dirty="0"/>
          </a:p>
          <a:p>
            <a:r>
              <a:rPr lang="en-US" altLang="en-US" sz="1350" dirty="0"/>
              <a:t>Delhi – 110092</a:t>
            </a:r>
            <a:br>
              <a:rPr lang="en-US" altLang="en-US" sz="1350" dirty="0"/>
            </a:br>
            <a:endParaRPr lang="en-US" altLang="en-US" sz="1350" dirty="0"/>
          </a:p>
          <a:p>
            <a:endParaRPr lang="en-US" altLang="en-US" sz="1350" dirty="0"/>
          </a:p>
        </p:txBody>
      </p:sp>
      <p:sp>
        <p:nvSpPr>
          <p:cNvPr id="5" name="Google Shape;203;p24"/>
          <p:cNvSpPr txBox="1"/>
          <p:nvPr/>
        </p:nvSpPr>
        <p:spPr>
          <a:xfrm>
            <a:off x="241030" y="134480"/>
            <a:ext cx="8109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700" b="1" dirty="0">
                <a:solidFill>
                  <a:srgbClr val="253997"/>
                </a:solidFill>
              </a:rPr>
              <a:t>Disclaimer</a:t>
            </a:r>
            <a:endParaRPr lang="en-US" sz="27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4010</Words>
  <Application>WPS Presentation</Application>
  <PresentationFormat>On-screen Show (16:9)</PresentationFormat>
  <Paragraphs>265</Paragraphs>
  <Slides>9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SimSun</vt:lpstr>
      <vt:lpstr>Wingdings</vt:lpstr>
      <vt:lpstr>Calibri</vt:lpstr>
      <vt:lpstr>Calibri</vt:lpstr>
      <vt:lpstr>Calibri</vt:lpstr>
      <vt:lpstr>Microsoft YaHei</vt:lpstr>
      <vt:lpstr>Arial Unicode MS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MTF Analysis - Branded</dc:title>
  <dc:creator>PptxGenJS</dc:creator>
  <dc:subject>PptxGenJS Presentation</dc:subject>
  <cp:lastModifiedBy>Vedant Rajmane</cp:lastModifiedBy>
  <cp:revision>5</cp:revision>
  <dcterms:created xsi:type="dcterms:W3CDTF">2026-04-07T09:54:00Z</dcterms:created>
  <dcterms:modified xsi:type="dcterms:W3CDTF">2026-04-07T10:25:27Z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DFDA28EF12374A58AEA5FA0818F860C0_13</vt:lpwstr>
  </property>
  <property fmtid="{D5CDD505-2E9C-101B-9397-08002B2CF9AE}" pid="3" name="KSOProductBuildVer">
    <vt:lpwstr>1033-12.1.0.25242</vt:lpwstr>
  </property>
</Properties>
</file>