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5" r:id="rId12"/>
    <p:sldId id="266" r:id="rId13"/>
  </p:sld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4E1B"/>
    <a:srgbClr val="1F3E7D"/>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97"/>
        <p:cNvGrpSpPr/>
        <p:nvPr/>
      </p:nvGrpSpPr>
      <p:grpSpPr>
        <a:xfrm>
          <a:off x="0" y="0"/>
          <a:ext cx="0" cy="0"/>
          <a:chOff x="0" y="0"/>
          <a:chExt cx="0" cy="0"/>
        </a:xfrm>
      </p:grpSpPr>
      <p:sp>
        <p:nvSpPr>
          <p:cNvPr id="198" name="Google Shape;198;g25dc15a956d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N"/>
          </a:p>
        </p:txBody>
      </p:sp>
      <p:sp>
        <p:nvSpPr>
          <p:cNvPr id="199" name="Google Shape;199;g25dc15a956d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p:spPr>
        <p:txBody>
          <a:bodyPr/>
          <a:lstStyle/>
          <a:p>
            <a:fld id="{14F12FD8-5D4E-4AD4-B600-D822FF289368}" type="datetimeFigureOut">
              <a:rPr lang="en-IN" smtClean="0"/>
            </a:fld>
            <a:endParaRPr lang="en-IN"/>
          </a:p>
        </p:txBody>
      </p:sp>
      <p:sp>
        <p:nvSpPr>
          <p:cNvPr id="3" name="Footer Placeholder 2"/>
          <p:cNvSpPr>
            <a:spLocks noGrp="1"/>
          </p:cNvSpPr>
          <p:nvPr>
            <p:ph type="ftr" sz="quarter" idx="11"/>
          </p:nvPr>
        </p:nvSpPr>
        <p:spPr>
          <a:xfrm>
            <a:off x="3028950" y="4767263"/>
            <a:ext cx="3086100" cy="273844"/>
          </a:xfrm>
        </p:spPr>
        <p:txBody>
          <a:bodyPr/>
          <a:lstStyle/>
          <a:p>
            <a:endParaRPr lang="en-IN"/>
          </a:p>
        </p:txBody>
      </p:sp>
      <p:sp>
        <p:nvSpPr>
          <p:cNvPr id="4" name="Slide Number Placeholder 3"/>
          <p:cNvSpPr>
            <a:spLocks noGrp="1"/>
          </p:cNvSpPr>
          <p:nvPr>
            <p:ph type="sldNum" sz="quarter" idx="12"/>
          </p:nvPr>
        </p:nvSpPr>
        <p:spPr>
          <a:xfrm>
            <a:off x="6457950" y="4767263"/>
            <a:ext cx="2057400" cy="273844"/>
          </a:xfrm>
        </p:spPr>
        <p:txBody>
          <a:bodyPr/>
          <a:lstStyle/>
          <a:p>
            <a:fld id="{390E9BEE-B38C-4373-9756-669C5F65503B}" type="slidenum">
              <a:rPr lang="en-IN" smtClean="0"/>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matchingName="Title and two columns">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0"/>
          <p:cNvSpPr/>
          <p:nvPr/>
        </p:nvSpPr>
        <p:spPr>
          <a:xfrm>
            <a:off x="320040" y="1554480"/>
            <a:ext cx="8503920" cy="548640"/>
          </a:xfrm>
          <a:prstGeom prst="rect">
            <a:avLst/>
          </a:prstGeom>
          <a:noFill/>
        </p:spPr>
        <p:txBody>
          <a:bodyPr wrap="square" lIns="0" tIns="0" rIns="0" bIns="0" rtlCol="0" anchor="ctr"/>
          <a:lstStyle/>
          <a:p>
            <a:pPr marL="0" indent="0">
              <a:buNone/>
            </a:pPr>
            <a:r>
              <a:rPr lang="en-US" sz="2400" b="1" dirty="0">
                <a:solidFill>
                  <a:srgbClr val="1F3E7D"/>
                </a:solidFill>
                <a:latin typeface="Calibri" panose="020F0502020204030204" pitchFamily="34" charset="0"/>
                <a:ea typeface="Calibri" panose="020F0502020204030204" pitchFamily="34" charset="-122"/>
                <a:cs typeface="Calibri" panose="020F0502020204030204" pitchFamily="34" charset="-120"/>
              </a:rPr>
              <a:t>Options : Open Interest &amp; Put-Call Ratio</a:t>
            </a:r>
            <a:endParaRPr lang="en-US" sz="2400" dirty="0"/>
          </a:p>
        </p:txBody>
      </p:sp>
      <p:sp>
        <p:nvSpPr>
          <p:cNvPr id="4" name="Text 1"/>
          <p:cNvSpPr/>
          <p:nvPr/>
        </p:nvSpPr>
        <p:spPr>
          <a:xfrm>
            <a:off x="320040" y="2148840"/>
            <a:ext cx="8503920" cy="685800"/>
          </a:xfrm>
          <a:prstGeom prst="rect">
            <a:avLst/>
          </a:prstGeom>
          <a:noFill/>
        </p:spPr>
        <p:txBody>
          <a:bodyPr wrap="square" lIns="0" tIns="0" rIns="0" bIns="0" rtlCol="0" anchor="ctr"/>
          <a:lstStyle/>
          <a:p>
            <a:pPr marL="0" indent="0">
              <a:buNone/>
            </a:pPr>
            <a:r>
              <a:rPr lang="en-US" sz="4000" b="1" dirty="0">
                <a:solidFill>
                  <a:srgbClr val="E84E1B"/>
                </a:solidFill>
                <a:latin typeface="Calibri" panose="020F0502020204030204" pitchFamily="34" charset="0"/>
                <a:ea typeface="Calibri" panose="020F0502020204030204" pitchFamily="34" charset="-122"/>
                <a:cs typeface="Calibri" panose="020F0502020204030204" pitchFamily="34" charset="-120"/>
              </a:rPr>
              <a:t>EXPLORE - UNDERSTAND - EXECUTE</a:t>
            </a:r>
            <a:endParaRPr lang="en-US" sz="4000" dirty="0"/>
          </a:p>
        </p:txBody>
      </p:sp>
      <p:sp>
        <p:nvSpPr>
          <p:cNvPr id="5" name="Text 2"/>
          <p:cNvSpPr/>
          <p:nvPr/>
        </p:nvSpPr>
        <p:spPr>
          <a:xfrm>
            <a:off x="320040" y="2971800"/>
            <a:ext cx="3657600" cy="365760"/>
          </a:xfrm>
          <a:prstGeom prst="rect">
            <a:avLst/>
          </a:prstGeom>
          <a:noFill/>
        </p:spPr>
        <p:txBody>
          <a:bodyPr wrap="square" lIns="0" tIns="0" rIns="0" bIns="0" rtlCol="0" anchor="ctr"/>
          <a:lstStyle/>
          <a:p>
            <a:pPr marL="0" indent="0">
              <a:buNone/>
            </a:pPr>
            <a:r>
              <a:rPr lang="en-US" sz="1600" b="1" dirty="0">
                <a:solidFill>
                  <a:srgbClr val="1F3E7D"/>
                </a:solidFill>
                <a:latin typeface="Calibri" panose="020F0502020204030204" pitchFamily="34" charset="0"/>
                <a:ea typeface="Calibri" panose="020F0502020204030204" pitchFamily="34" charset="-122"/>
                <a:cs typeface="Calibri" panose="020F0502020204030204" pitchFamily="34" charset="-120"/>
              </a:rPr>
              <a:t>2nd April 2026</a:t>
            </a:r>
            <a:endParaRPr lang="en-US" sz="1600" dirty="0"/>
          </a:p>
        </p:txBody>
      </p:sp>
      <p:sp>
        <p:nvSpPr>
          <p:cNvPr id="6" name="Text 3"/>
          <p:cNvSpPr/>
          <p:nvPr/>
        </p:nvSpPr>
        <p:spPr>
          <a:xfrm>
            <a:off x="398780" y="3474720"/>
            <a:ext cx="1828800" cy="292608"/>
          </a:xfrm>
          <a:prstGeom prst="rect">
            <a:avLst/>
          </a:prstGeom>
          <a:noFill/>
        </p:spPr>
        <p:txBody>
          <a:bodyPr wrap="square" lIns="0" tIns="0" rIns="0" bIns="0" rtlCol="0" anchor="ctr"/>
          <a:lstStyle/>
          <a:p>
            <a:pPr marL="0" indent="0">
              <a:buNone/>
            </a:pPr>
            <a:r>
              <a:rPr lang="en-US" sz="1600" b="1" dirty="0">
                <a:solidFill>
                  <a:srgbClr val="E84E1B"/>
                </a:solidFill>
                <a:latin typeface="Calibri" panose="020F0502020204030204" pitchFamily="34" charset="0"/>
                <a:ea typeface="Calibri" panose="020F0502020204030204" pitchFamily="34" charset="-122"/>
                <a:cs typeface="Calibri" panose="020F0502020204030204" pitchFamily="34" charset="-120"/>
              </a:rPr>
              <a:t>Disclaimer</a:t>
            </a:r>
            <a:endParaRPr lang="en-US" sz="1600" b="1" dirty="0">
              <a:solidFill>
                <a:srgbClr val="E84E1B"/>
              </a:solidFill>
              <a:latin typeface="Calibri" panose="020F0502020204030204" pitchFamily="34" charset="0"/>
              <a:ea typeface="Calibri" panose="020F0502020204030204" pitchFamily="34" charset="-122"/>
              <a:cs typeface="Calibri" panose="020F0502020204030204" pitchFamily="34" charset="-120"/>
            </a:endParaRPr>
          </a:p>
        </p:txBody>
      </p:sp>
      <p:sp>
        <p:nvSpPr>
          <p:cNvPr id="7" name="Text 4"/>
          <p:cNvSpPr/>
          <p:nvPr/>
        </p:nvSpPr>
        <p:spPr>
          <a:xfrm>
            <a:off x="320040" y="3776472"/>
            <a:ext cx="5486400" cy="640080"/>
          </a:xfrm>
          <a:prstGeom prst="rect">
            <a:avLst/>
          </a:prstGeom>
          <a:noFill/>
        </p:spPr>
        <p:txBody>
          <a:bodyPr wrap="square" rtlCol="0" anchor="ctr"/>
          <a:lstStyle/>
          <a:p>
            <a:pPr marL="0" indent="0">
              <a:buNone/>
            </a:pPr>
            <a:r>
              <a:rPr lang="en-US" sz="1000" dirty="0">
                <a:solidFill>
                  <a:srgbClr val="231F20"/>
                </a:solidFill>
                <a:latin typeface="Calibri" panose="020F0502020204030204" pitchFamily="34" charset="0"/>
                <a:ea typeface="Calibri" panose="020F0502020204030204" pitchFamily="34" charset="-122"/>
                <a:cs typeface="Calibri" panose="020F0502020204030204" pitchFamily="34" charset="-120"/>
              </a:rPr>
              <a:t>Disclaimer: Investment in securities market are subject to market risks, read all the related documents carefully before investing. Brokerage will not exceed the SEBI prescribed limit. Options trading involves high risk and is not suitable for all investors.</a:t>
            </a:r>
            <a:endParaRPr lang="en-US" sz="1000" dirty="0">
              <a:solidFill>
                <a:srgbClr val="231F20"/>
              </a:solidFill>
              <a:latin typeface="Calibri" panose="020F0502020204030204" pitchFamily="34" charset="0"/>
              <a:ea typeface="Calibri" panose="020F0502020204030204" pitchFamily="34" charset="-122"/>
              <a:cs typeface="Calibri" panose="020F0502020204030204" pitchFamily="34" charset="-120"/>
            </a:endParaRPr>
          </a:p>
        </p:txBody>
      </p:sp>
      <p:sp>
        <p:nvSpPr>
          <p:cNvPr id="8" name="Text 5"/>
          <p:cNvSpPr/>
          <p:nvPr/>
        </p:nvSpPr>
        <p:spPr>
          <a:xfrm>
            <a:off x="1210945" y="4743450"/>
            <a:ext cx="5669280" cy="320040"/>
          </a:xfrm>
          <a:prstGeom prst="rect">
            <a:avLst/>
          </a:prstGeom>
          <a:noFill/>
        </p:spPr>
        <p:txBody>
          <a:bodyPr wrap="square" rtlCol="0" anchor="ctr"/>
          <a:lstStyle/>
          <a:p>
            <a:pPr marL="0" indent="0" algn="ctr">
              <a:buNone/>
            </a:pPr>
            <a:r>
              <a:rPr lang="en-US" sz="1100" dirty="0">
                <a:solidFill>
                  <a:srgbClr val="231F20"/>
                </a:solidFill>
                <a:latin typeface="Calibri" panose="020F0502020204030204" pitchFamily="34" charset="0"/>
                <a:ea typeface="Calibri" panose="020F0502020204030204" pitchFamily="34" charset="-122"/>
                <a:cs typeface="Calibri" panose="020F0502020204030204" pitchFamily="34" charset="-120"/>
              </a:rPr>
              <a:t>Private &amp; Confidential. Please do not circulate.</a:t>
            </a:r>
            <a:endParaRPr lang="en-US" sz="1100" dirty="0"/>
          </a:p>
        </p:txBody>
      </p:sp>
      <p:sp>
        <p:nvSpPr>
          <p:cNvPr id="9" name="Shape 6"/>
          <p:cNvSpPr/>
          <p:nvPr/>
        </p:nvSpPr>
        <p:spPr>
          <a:xfrm>
            <a:off x="0" y="5001768"/>
            <a:ext cx="9144000" cy="141732"/>
          </a:xfrm>
          <a:prstGeom prst="rect">
            <a:avLst/>
          </a:prstGeom>
          <a:solidFill>
            <a:srgbClr val="E84E1B"/>
          </a:solidFill>
          <a:ln w="12700">
            <a:solidFill>
              <a:srgbClr val="E84E1B"/>
            </a:solidFill>
            <a:prstDash val="solid"/>
          </a:ln>
        </p:spPr>
      </p:sp>
      <p:pic>
        <p:nvPicPr>
          <p:cNvPr id="10" name="Picture 9" descr="Stocko (2) (2)"/>
          <p:cNvPicPr>
            <a:picLocks noChangeAspect="1"/>
          </p:cNvPicPr>
          <p:nvPr/>
        </p:nvPicPr>
        <p:blipFill>
          <a:blip r:embed="rId1"/>
          <a:srcRect l="12581" t="34509" r="13712" b="33398"/>
          <a:stretch>
            <a:fillRect/>
          </a:stretch>
        </p:blipFill>
        <p:spPr>
          <a:xfrm>
            <a:off x="111125" y="124460"/>
            <a:ext cx="1616710" cy="7048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320040" y="658368"/>
            <a:ext cx="8503920" cy="45720"/>
          </a:xfrm>
          <a:prstGeom prst="rect">
            <a:avLst/>
          </a:prstGeom>
          <a:solidFill>
            <a:srgbClr val="E84E1B"/>
          </a:solidFill>
          <a:ln w="12700">
            <a:solidFill>
              <a:srgbClr val="E84E1B"/>
            </a:solidFill>
            <a:prstDash val="solid"/>
          </a:ln>
        </p:spPr>
      </p:sp>
      <p:sp>
        <p:nvSpPr>
          <p:cNvPr id="4" name="Text 1"/>
          <p:cNvSpPr/>
          <p:nvPr/>
        </p:nvSpPr>
        <p:spPr>
          <a:xfrm>
            <a:off x="320040" y="73152"/>
            <a:ext cx="7406640" cy="566928"/>
          </a:xfrm>
          <a:prstGeom prst="rect">
            <a:avLst/>
          </a:prstGeom>
          <a:noFill/>
        </p:spPr>
        <p:txBody>
          <a:bodyPr wrap="square" lIns="0" tIns="0" rIns="0" bIns="0" rtlCol="0" anchor="ctr"/>
          <a:lstStyle/>
          <a:p>
            <a:pPr marL="0" indent="0">
              <a:buNone/>
            </a:pPr>
            <a:r>
              <a:rPr lang="en-US" sz="2800" b="1" dirty="0">
                <a:solidFill>
                  <a:srgbClr val="E84E1B"/>
                </a:solidFill>
                <a:latin typeface="Calibri" panose="020F0502020204030204" pitchFamily="34" charset="0"/>
                <a:ea typeface="Calibri" panose="020F0502020204030204" pitchFamily="34" charset="-122"/>
                <a:cs typeface="Calibri" panose="020F0502020204030204" pitchFamily="34" charset="-120"/>
              </a:rPr>
              <a:t>Overview </a:t>
            </a:r>
            <a:r>
              <a:rPr lang="en-US" sz="2800" b="1" dirty="0">
                <a:solidFill>
                  <a:srgbClr val="1F3E7D"/>
                </a:solidFill>
                <a:latin typeface="Calibri" panose="020F0502020204030204" pitchFamily="34" charset="0"/>
                <a:ea typeface="Calibri" panose="020F0502020204030204" pitchFamily="34" charset="-122"/>
                <a:cs typeface="Calibri" panose="020F0502020204030204" pitchFamily="34" charset="-120"/>
              </a:rPr>
              <a:t>of Today's Webinar</a:t>
            </a:r>
            <a:endParaRPr lang="en-US" sz="2800" dirty="0"/>
          </a:p>
        </p:txBody>
      </p:sp>
      <p:sp>
        <p:nvSpPr>
          <p:cNvPr id="5" name="Shape 2"/>
          <p:cNvSpPr/>
          <p:nvPr/>
        </p:nvSpPr>
        <p:spPr>
          <a:xfrm>
            <a:off x="320040" y="804672"/>
            <a:ext cx="5303520" cy="4023360"/>
          </a:xfrm>
          <a:prstGeom prst="rect">
            <a:avLst/>
          </a:prstGeom>
          <a:solidFill>
            <a:srgbClr val="FFFFFF"/>
          </a:solidFill>
          <a:ln w="19050">
            <a:solidFill>
              <a:srgbClr val="E84E1B"/>
            </a:solidFill>
            <a:prstDash val="dash"/>
          </a:ln>
        </p:spPr>
      </p:sp>
      <p:sp>
        <p:nvSpPr>
          <p:cNvPr id="6" name="Text 3"/>
          <p:cNvSpPr/>
          <p:nvPr/>
        </p:nvSpPr>
        <p:spPr>
          <a:xfrm>
            <a:off x="502920" y="896112"/>
            <a:ext cx="5029200" cy="3840480"/>
          </a:xfrm>
          <a:prstGeom prst="rect">
            <a:avLst/>
          </a:prstGeom>
          <a:noFill/>
        </p:spPr>
        <p:txBody>
          <a:bodyPr wrap="square" rtlCol="0" anchor="ctr"/>
          <a:lstStyle/>
          <a:p>
            <a:pPr marL="342900" indent="-342900">
              <a:spcAft>
                <a:spcPts val="600"/>
              </a:spcAft>
              <a:buSzPct val="100000"/>
              <a:buChar char="•"/>
            </a:pPr>
            <a:r>
              <a:rPr lang="en-US" sz="1400" dirty="0">
                <a:solidFill>
                  <a:srgbClr val="231F20"/>
                </a:solidFill>
                <a:latin typeface="Calibri" panose="020F0502020204030204" pitchFamily="34" charset="0"/>
                <a:ea typeface="Calibri" panose="020F0502020204030204" pitchFamily="34" charset="-122"/>
                <a:cs typeface="Calibri" panose="020F0502020204030204" pitchFamily="34" charset="-120"/>
              </a:rPr>
              <a:t>What is Open Interest (OI)?</a:t>
            </a:r>
            <a:endParaRPr lang="en-US" sz="1400" dirty="0"/>
          </a:p>
          <a:p>
            <a:pPr marL="342900" indent="-342900">
              <a:spcAft>
                <a:spcPts val="600"/>
              </a:spcAft>
              <a:buSzPct val="100000"/>
              <a:buChar char="•"/>
            </a:pPr>
            <a:r>
              <a:rPr lang="en-US" sz="1400" dirty="0">
                <a:solidFill>
                  <a:srgbClr val="231F20"/>
                </a:solidFill>
                <a:latin typeface="Calibri" panose="020F0502020204030204" pitchFamily="34" charset="0"/>
                <a:ea typeface="Calibri" panose="020F0502020204030204" pitchFamily="34" charset="-122"/>
                <a:cs typeface="Calibri" panose="020F0502020204030204" pitchFamily="34" charset="-120"/>
              </a:rPr>
              <a:t>Understanding OI – What it means</a:t>
            </a:r>
            <a:endParaRPr lang="en-US" sz="1400" dirty="0"/>
          </a:p>
          <a:p>
            <a:pPr marL="342900" indent="-342900">
              <a:spcAft>
                <a:spcPts val="600"/>
              </a:spcAft>
              <a:buSzPct val="100000"/>
              <a:buChar char="•"/>
            </a:pPr>
            <a:r>
              <a:rPr lang="en-US" sz="1400" dirty="0">
                <a:solidFill>
                  <a:srgbClr val="231F20"/>
                </a:solidFill>
                <a:latin typeface="Calibri" panose="020F0502020204030204" pitchFamily="34" charset="0"/>
                <a:ea typeface="Calibri" panose="020F0502020204030204" pitchFamily="34" charset="-122"/>
                <a:cs typeface="Calibri" panose="020F0502020204030204" pitchFamily="34" charset="-120"/>
              </a:rPr>
              <a:t>Interpreting OI with Price Action</a:t>
            </a:r>
            <a:endParaRPr lang="en-US" sz="1400" dirty="0"/>
          </a:p>
          <a:p>
            <a:pPr marL="342900" indent="-342900">
              <a:spcAft>
                <a:spcPts val="600"/>
              </a:spcAft>
              <a:buSzPct val="100000"/>
              <a:buChar char="•"/>
            </a:pPr>
            <a:r>
              <a:rPr lang="en-US" sz="1400" dirty="0">
                <a:solidFill>
                  <a:srgbClr val="231F20"/>
                </a:solidFill>
                <a:latin typeface="Calibri" panose="020F0502020204030204" pitchFamily="34" charset="0"/>
                <a:ea typeface="Calibri" panose="020F0502020204030204" pitchFamily="34" charset="-122"/>
                <a:cs typeface="Calibri" panose="020F0502020204030204" pitchFamily="34" charset="-120"/>
              </a:rPr>
              <a:t>What is Put-Call Ratio (PCR)?</a:t>
            </a:r>
            <a:endParaRPr lang="en-US" sz="1400" dirty="0"/>
          </a:p>
          <a:p>
            <a:pPr marL="342900" indent="-342900">
              <a:spcAft>
                <a:spcPts val="600"/>
              </a:spcAft>
              <a:buSzPct val="100000"/>
              <a:buChar char="•"/>
            </a:pPr>
            <a:r>
              <a:rPr lang="en-US" sz="1400" dirty="0">
                <a:solidFill>
                  <a:srgbClr val="231F20"/>
                </a:solidFill>
                <a:latin typeface="Calibri" panose="020F0502020204030204" pitchFamily="34" charset="0"/>
                <a:ea typeface="Calibri" panose="020F0502020204030204" pitchFamily="34" charset="-122"/>
                <a:cs typeface="Calibri" panose="020F0502020204030204" pitchFamily="34" charset="-120"/>
              </a:rPr>
              <a:t>PCR – Types &amp; Calculation</a:t>
            </a:r>
            <a:endParaRPr lang="en-US" sz="1400" dirty="0"/>
          </a:p>
          <a:p>
            <a:pPr marL="342900" indent="-342900">
              <a:spcAft>
                <a:spcPts val="600"/>
              </a:spcAft>
              <a:buSzPct val="100000"/>
              <a:buChar char="•"/>
            </a:pPr>
            <a:r>
              <a:rPr lang="en-US" sz="1400" dirty="0">
                <a:solidFill>
                  <a:srgbClr val="231F20"/>
                </a:solidFill>
                <a:latin typeface="Calibri" panose="020F0502020204030204" pitchFamily="34" charset="0"/>
                <a:ea typeface="Calibri" panose="020F0502020204030204" pitchFamily="34" charset="-122"/>
                <a:cs typeface="Calibri" panose="020F0502020204030204" pitchFamily="34" charset="-120"/>
              </a:rPr>
              <a:t>PCR as a Contrarian Sentiment Indicator</a:t>
            </a:r>
            <a:endParaRPr lang="en-US" sz="1400" dirty="0"/>
          </a:p>
          <a:p>
            <a:pPr marL="342900" indent="-342900">
              <a:spcAft>
                <a:spcPts val="600"/>
              </a:spcAft>
              <a:buSzPct val="100000"/>
              <a:buChar char="•"/>
            </a:pPr>
            <a:r>
              <a:rPr lang="en-US" sz="1400" dirty="0">
                <a:solidFill>
                  <a:srgbClr val="231F20"/>
                </a:solidFill>
                <a:latin typeface="Calibri" panose="020F0502020204030204" pitchFamily="34" charset="0"/>
                <a:ea typeface="Calibri" panose="020F0502020204030204" pitchFamily="34" charset="-122"/>
                <a:cs typeface="Calibri" panose="020F0502020204030204" pitchFamily="34" charset="-120"/>
              </a:rPr>
              <a:t>OI + PCR Combined Analysis</a:t>
            </a:r>
            <a:endParaRPr lang="en-US" sz="1400" dirty="0"/>
          </a:p>
          <a:p>
            <a:pPr marL="342900" indent="-342900">
              <a:spcAft>
                <a:spcPts val="600"/>
              </a:spcAft>
              <a:buSzPct val="100000"/>
              <a:buChar char="•"/>
            </a:pPr>
            <a:r>
              <a:rPr lang="en-US" sz="1400" dirty="0">
                <a:solidFill>
                  <a:srgbClr val="231F20"/>
                </a:solidFill>
                <a:latin typeface="Calibri" panose="020F0502020204030204" pitchFamily="34" charset="0"/>
                <a:ea typeface="Calibri" panose="020F0502020204030204" pitchFamily="34" charset="-122"/>
                <a:cs typeface="Calibri" panose="020F0502020204030204" pitchFamily="34" charset="-120"/>
              </a:rPr>
              <a:t>Practical Trading Applications &amp; Common Mistakes</a:t>
            </a:r>
            <a:endParaRPr lang="en-US" sz="1400" dirty="0"/>
          </a:p>
        </p:txBody>
      </p:sp>
      <p:sp>
        <p:nvSpPr>
          <p:cNvPr id="7" name="Shape 4"/>
          <p:cNvSpPr/>
          <p:nvPr/>
        </p:nvSpPr>
        <p:spPr>
          <a:xfrm>
            <a:off x="5852160" y="804672"/>
            <a:ext cx="2971800" cy="4023360"/>
          </a:xfrm>
          <a:prstGeom prst="rect">
            <a:avLst/>
          </a:prstGeom>
          <a:solidFill>
            <a:srgbClr val="F2F2F2"/>
          </a:solidFill>
          <a:ln w="12700">
            <a:solidFill>
              <a:srgbClr val="F2F2F2"/>
            </a:solidFill>
            <a:prstDash val="solid"/>
          </a:ln>
        </p:spPr>
      </p:sp>
      <p:sp>
        <p:nvSpPr>
          <p:cNvPr id="8" name="Shape 5"/>
          <p:cNvSpPr/>
          <p:nvPr/>
        </p:nvSpPr>
        <p:spPr>
          <a:xfrm>
            <a:off x="5852160" y="804672"/>
            <a:ext cx="2971800" cy="54864"/>
          </a:xfrm>
          <a:prstGeom prst="rect">
            <a:avLst/>
          </a:prstGeom>
          <a:solidFill>
            <a:srgbClr val="E84E1B"/>
          </a:solidFill>
          <a:ln w="12700">
            <a:solidFill>
              <a:srgbClr val="E84E1B"/>
            </a:solidFill>
            <a:prstDash val="solid"/>
          </a:ln>
        </p:spPr>
      </p:sp>
      <p:sp>
        <p:nvSpPr>
          <p:cNvPr id="9" name="Text 6"/>
          <p:cNvSpPr/>
          <p:nvPr/>
        </p:nvSpPr>
        <p:spPr>
          <a:xfrm>
            <a:off x="5852160" y="896112"/>
            <a:ext cx="2971800" cy="347472"/>
          </a:xfrm>
          <a:prstGeom prst="rect">
            <a:avLst/>
          </a:prstGeom>
          <a:noFill/>
        </p:spPr>
        <p:txBody>
          <a:bodyPr wrap="square" rtlCol="0" anchor="ctr"/>
          <a:lstStyle/>
          <a:p>
            <a:pPr marL="0" indent="0" algn="ctr">
              <a:buNone/>
            </a:pPr>
            <a:r>
              <a:rPr lang="en-US" sz="1300" b="1" dirty="0">
                <a:solidFill>
                  <a:srgbClr val="1F3E7D"/>
                </a:solidFill>
                <a:latin typeface="Calibri" panose="020F0502020204030204" pitchFamily="34" charset="0"/>
                <a:ea typeface="Calibri" panose="020F0502020204030204" pitchFamily="34" charset="-122"/>
                <a:cs typeface="Calibri" panose="020F0502020204030204" pitchFamily="34" charset="-120"/>
              </a:rPr>
              <a:t>KEY CONCEPTS</a:t>
            </a:r>
            <a:endParaRPr lang="en-US" sz="1300" dirty="0"/>
          </a:p>
        </p:txBody>
      </p:sp>
      <p:sp>
        <p:nvSpPr>
          <p:cNvPr id="10" name="Shape 7"/>
          <p:cNvSpPr/>
          <p:nvPr/>
        </p:nvSpPr>
        <p:spPr>
          <a:xfrm>
            <a:off x="5989320" y="1325880"/>
            <a:ext cx="2697480" cy="566928"/>
          </a:xfrm>
          <a:prstGeom prst="rect">
            <a:avLst/>
          </a:prstGeom>
          <a:solidFill>
            <a:srgbClr val="FFFFFF"/>
          </a:solidFill>
          <a:ln w="9525">
            <a:solidFill>
              <a:srgbClr val="E84E1B"/>
            </a:solidFill>
            <a:prstDash val="solid"/>
          </a:ln>
        </p:spPr>
      </p:sp>
      <p:sp>
        <p:nvSpPr>
          <p:cNvPr id="11" name="Text 8"/>
          <p:cNvSpPr/>
          <p:nvPr/>
        </p:nvSpPr>
        <p:spPr>
          <a:xfrm>
            <a:off x="6080760" y="1362456"/>
            <a:ext cx="2514600" cy="256032"/>
          </a:xfrm>
          <a:prstGeom prst="rect">
            <a:avLst/>
          </a:prstGeom>
          <a:noFill/>
        </p:spPr>
        <p:txBody>
          <a:bodyPr wrap="square" lIns="0" tIns="0" rIns="0" bIns="0" rtlCol="0" anchor="ctr"/>
          <a:lstStyle/>
          <a:p>
            <a:pPr marL="0" indent="0">
              <a:buNone/>
            </a:pPr>
            <a:r>
              <a:rPr lang="en-US" sz="1200" b="1" dirty="0">
                <a:solidFill>
                  <a:srgbClr val="1F3E7D"/>
                </a:solidFill>
                <a:latin typeface="Calibri" panose="020F0502020204030204" pitchFamily="34" charset="0"/>
                <a:ea typeface="Calibri" panose="020F0502020204030204" pitchFamily="34" charset="-122"/>
                <a:cs typeface="Calibri" panose="020F0502020204030204" pitchFamily="34" charset="-120"/>
              </a:rPr>
              <a:t>Open Interest</a:t>
            </a:r>
            <a:endParaRPr lang="en-US" sz="1200" dirty="0"/>
          </a:p>
        </p:txBody>
      </p:sp>
      <p:sp>
        <p:nvSpPr>
          <p:cNvPr id="12" name="Text 9"/>
          <p:cNvSpPr/>
          <p:nvPr/>
        </p:nvSpPr>
        <p:spPr>
          <a:xfrm>
            <a:off x="6080760" y="1618488"/>
            <a:ext cx="2514600" cy="219456"/>
          </a:xfrm>
          <a:prstGeom prst="rect">
            <a:avLst/>
          </a:prstGeom>
          <a:noFill/>
        </p:spPr>
        <p:txBody>
          <a:bodyPr wrap="square" lIns="0" tIns="0" rIns="0" bIns="0" rtlCol="0" anchor="ctr"/>
          <a:lstStyle/>
          <a:p>
            <a:pPr marL="0" indent="0">
              <a:buNone/>
            </a:pPr>
            <a:r>
              <a:rPr lang="en-US" sz="1000" dirty="0">
                <a:solidFill>
                  <a:srgbClr val="595959"/>
                </a:solidFill>
                <a:latin typeface="Calibri" panose="020F0502020204030204" pitchFamily="34" charset="0"/>
                <a:ea typeface="Calibri" panose="020F0502020204030204" pitchFamily="34" charset="-122"/>
                <a:cs typeface="Calibri" panose="020F0502020204030204" pitchFamily="34" charset="-120"/>
              </a:rPr>
              <a:t>Outstanding contracts</a:t>
            </a:r>
            <a:endParaRPr lang="en-US" sz="1000" dirty="0"/>
          </a:p>
        </p:txBody>
      </p:sp>
      <p:sp>
        <p:nvSpPr>
          <p:cNvPr id="13" name="Shape 10"/>
          <p:cNvSpPr/>
          <p:nvPr/>
        </p:nvSpPr>
        <p:spPr>
          <a:xfrm>
            <a:off x="5989320" y="2011680"/>
            <a:ext cx="2697480" cy="566928"/>
          </a:xfrm>
          <a:prstGeom prst="rect">
            <a:avLst/>
          </a:prstGeom>
          <a:solidFill>
            <a:srgbClr val="FFFFFF"/>
          </a:solidFill>
          <a:ln w="9525">
            <a:solidFill>
              <a:srgbClr val="E84E1B"/>
            </a:solidFill>
            <a:prstDash val="solid"/>
          </a:ln>
        </p:spPr>
      </p:sp>
      <p:sp>
        <p:nvSpPr>
          <p:cNvPr id="14" name="Text 11"/>
          <p:cNvSpPr/>
          <p:nvPr/>
        </p:nvSpPr>
        <p:spPr>
          <a:xfrm>
            <a:off x="6080760" y="2048256"/>
            <a:ext cx="2514600" cy="256032"/>
          </a:xfrm>
          <a:prstGeom prst="rect">
            <a:avLst/>
          </a:prstGeom>
          <a:noFill/>
        </p:spPr>
        <p:txBody>
          <a:bodyPr wrap="square" lIns="0" tIns="0" rIns="0" bIns="0" rtlCol="0" anchor="ctr"/>
          <a:lstStyle/>
          <a:p>
            <a:pPr marL="0" indent="0">
              <a:buNone/>
            </a:pPr>
            <a:r>
              <a:rPr lang="en-US" sz="1200" b="1" dirty="0">
                <a:solidFill>
                  <a:srgbClr val="1F3E7D"/>
                </a:solidFill>
                <a:latin typeface="Calibri" panose="020F0502020204030204" pitchFamily="34" charset="0"/>
                <a:ea typeface="Calibri" panose="020F0502020204030204" pitchFamily="34" charset="-122"/>
                <a:cs typeface="Calibri" panose="020F0502020204030204" pitchFamily="34" charset="-120"/>
              </a:rPr>
              <a:t>OI + Price Signal</a:t>
            </a:r>
            <a:endParaRPr lang="en-US" sz="1200" dirty="0"/>
          </a:p>
        </p:txBody>
      </p:sp>
      <p:sp>
        <p:nvSpPr>
          <p:cNvPr id="15" name="Text 12"/>
          <p:cNvSpPr/>
          <p:nvPr/>
        </p:nvSpPr>
        <p:spPr>
          <a:xfrm>
            <a:off x="6080760" y="2304288"/>
            <a:ext cx="2514600" cy="219456"/>
          </a:xfrm>
          <a:prstGeom prst="rect">
            <a:avLst/>
          </a:prstGeom>
          <a:noFill/>
        </p:spPr>
        <p:txBody>
          <a:bodyPr wrap="square" lIns="0" tIns="0" rIns="0" bIns="0" rtlCol="0" anchor="ctr"/>
          <a:lstStyle/>
          <a:p>
            <a:pPr marL="0" indent="0">
              <a:buNone/>
            </a:pPr>
            <a:r>
              <a:rPr lang="en-US" sz="1000" dirty="0">
                <a:solidFill>
                  <a:srgbClr val="595959"/>
                </a:solidFill>
                <a:latin typeface="Calibri" panose="020F0502020204030204" pitchFamily="34" charset="0"/>
                <a:ea typeface="Calibri" panose="020F0502020204030204" pitchFamily="34" charset="-122"/>
                <a:cs typeface="Calibri" panose="020F0502020204030204" pitchFamily="34" charset="-120"/>
              </a:rPr>
              <a:t>Bullish / Bearish matrix</a:t>
            </a:r>
            <a:endParaRPr lang="en-US" sz="1000" dirty="0"/>
          </a:p>
        </p:txBody>
      </p:sp>
      <p:sp>
        <p:nvSpPr>
          <p:cNvPr id="16" name="Shape 13"/>
          <p:cNvSpPr/>
          <p:nvPr/>
        </p:nvSpPr>
        <p:spPr>
          <a:xfrm>
            <a:off x="5989320" y="2697480"/>
            <a:ext cx="2697480" cy="566928"/>
          </a:xfrm>
          <a:prstGeom prst="rect">
            <a:avLst/>
          </a:prstGeom>
          <a:solidFill>
            <a:srgbClr val="FFFFFF"/>
          </a:solidFill>
          <a:ln w="9525">
            <a:solidFill>
              <a:srgbClr val="E84E1B"/>
            </a:solidFill>
            <a:prstDash val="solid"/>
          </a:ln>
        </p:spPr>
      </p:sp>
      <p:sp>
        <p:nvSpPr>
          <p:cNvPr id="17" name="Text 14"/>
          <p:cNvSpPr/>
          <p:nvPr/>
        </p:nvSpPr>
        <p:spPr>
          <a:xfrm>
            <a:off x="6080760" y="2734056"/>
            <a:ext cx="2514600" cy="256032"/>
          </a:xfrm>
          <a:prstGeom prst="rect">
            <a:avLst/>
          </a:prstGeom>
          <a:noFill/>
        </p:spPr>
        <p:txBody>
          <a:bodyPr wrap="square" lIns="0" tIns="0" rIns="0" bIns="0" rtlCol="0" anchor="ctr"/>
          <a:lstStyle/>
          <a:p>
            <a:pPr marL="0" indent="0">
              <a:buNone/>
            </a:pPr>
            <a:r>
              <a:rPr lang="en-US" sz="1200" b="1" dirty="0">
                <a:solidFill>
                  <a:srgbClr val="1F3E7D"/>
                </a:solidFill>
                <a:latin typeface="Calibri" panose="020F0502020204030204" pitchFamily="34" charset="0"/>
                <a:ea typeface="Calibri" panose="020F0502020204030204" pitchFamily="34" charset="-122"/>
                <a:cs typeface="Calibri" panose="020F0502020204030204" pitchFamily="34" charset="-120"/>
              </a:rPr>
              <a:t>Put-Call Ratio</a:t>
            </a:r>
            <a:endParaRPr lang="en-US" sz="1200" dirty="0"/>
          </a:p>
        </p:txBody>
      </p:sp>
      <p:sp>
        <p:nvSpPr>
          <p:cNvPr id="18" name="Text 15"/>
          <p:cNvSpPr/>
          <p:nvPr/>
        </p:nvSpPr>
        <p:spPr>
          <a:xfrm>
            <a:off x="6080760" y="2990088"/>
            <a:ext cx="2514600" cy="219456"/>
          </a:xfrm>
          <a:prstGeom prst="rect">
            <a:avLst/>
          </a:prstGeom>
          <a:noFill/>
        </p:spPr>
        <p:txBody>
          <a:bodyPr wrap="square" lIns="0" tIns="0" rIns="0" bIns="0" rtlCol="0" anchor="ctr"/>
          <a:lstStyle/>
          <a:p>
            <a:pPr marL="0" indent="0">
              <a:buNone/>
            </a:pPr>
            <a:r>
              <a:rPr lang="en-US" sz="1000" dirty="0">
                <a:solidFill>
                  <a:srgbClr val="595959"/>
                </a:solidFill>
                <a:latin typeface="Calibri" panose="020F0502020204030204" pitchFamily="34" charset="0"/>
                <a:ea typeface="Calibri" panose="020F0502020204030204" pitchFamily="34" charset="-122"/>
                <a:cs typeface="Calibri" panose="020F0502020204030204" pitchFamily="34" charset="-120"/>
              </a:rPr>
              <a:t>PCR = Put OI ÷ Call OI</a:t>
            </a:r>
            <a:endParaRPr lang="en-US" sz="1000" dirty="0"/>
          </a:p>
        </p:txBody>
      </p:sp>
      <p:sp>
        <p:nvSpPr>
          <p:cNvPr id="19" name="Shape 16"/>
          <p:cNvSpPr/>
          <p:nvPr/>
        </p:nvSpPr>
        <p:spPr>
          <a:xfrm>
            <a:off x="5989320" y="3383280"/>
            <a:ext cx="2697480" cy="566928"/>
          </a:xfrm>
          <a:prstGeom prst="rect">
            <a:avLst/>
          </a:prstGeom>
          <a:solidFill>
            <a:srgbClr val="FFFFFF"/>
          </a:solidFill>
          <a:ln w="9525">
            <a:solidFill>
              <a:srgbClr val="E84E1B"/>
            </a:solidFill>
            <a:prstDash val="solid"/>
          </a:ln>
        </p:spPr>
      </p:sp>
      <p:sp>
        <p:nvSpPr>
          <p:cNvPr id="20" name="Text 17"/>
          <p:cNvSpPr/>
          <p:nvPr/>
        </p:nvSpPr>
        <p:spPr>
          <a:xfrm>
            <a:off x="6080760" y="3419856"/>
            <a:ext cx="2514600" cy="256032"/>
          </a:xfrm>
          <a:prstGeom prst="rect">
            <a:avLst/>
          </a:prstGeom>
          <a:noFill/>
        </p:spPr>
        <p:txBody>
          <a:bodyPr wrap="square" lIns="0" tIns="0" rIns="0" bIns="0" rtlCol="0" anchor="ctr"/>
          <a:lstStyle/>
          <a:p>
            <a:pPr marL="0" indent="0">
              <a:buNone/>
            </a:pPr>
            <a:r>
              <a:rPr lang="en-US" sz="1200" b="1" dirty="0">
                <a:solidFill>
                  <a:srgbClr val="1F3E7D"/>
                </a:solidFill>
                <a:latin typeface="Calibri" panose="020F0502020204030204" pitchFamily="34" charset="0"/>
                <a:ea typeface="Calibri" panose="020F0502020204030204" pitchFamily="34" charset="-122"/>
                <a:cs typeface="Calibri" panose="020F0502020204030204" pitchFamily="34" charset="-120"/>
              </a:rPr>
              <a:t>PCR Extremes</a:t>
            </a:r>
            <a:endParaRPr lang="en-US" sz="1200" dirty="0"/>
          </a:p>
        </p:txBody>
      </p:sp>
      <p:sp>
        <p:nvSpPr>
          <p:cNvPr id="21" name="Text 18"/>
          <p:cNvSpPr/>
          <p:nvPr/>
        </p:nvSpPr>
        <p:spPr>
          <a:xfrm>
            <a:off x="6080760" y="3675888"/>
            <a:ext cx="2514600" cy="219456"/>
          </a:xfrm>
          <a:prstGeom prst="rect">
            <a:avLst/>
          </a:prstGeom>
          <a:noFill/>
        </p:spPr>
        <p:txBody>
          <a:bodyPr wrap="square" lIns="0" tIns="0" rIns="0" bIns="0" rtlCol="0" anchor="ctr"/>
          <a:lstStyle/>
          <a:p>
            <a:pPr marL="0" indent="0">
              <a:buNone/>
            </a:pPr>
            <a:r>
              <a:rPr lang="en-US" sz="1000" dirty="0">
                <a:solidFill>
                  <a:srgbClr val="595959"/>
                </a:solidFill>
                <a:latin typeface="Calibri" panose="020F0502020204030204" pitchFamily="34" charset="0"/>
                <a:ea typeface="Calibri" panose="020F0502020204030204" pitchFamily="34" charset="-122"/>
                <a:cs typeface="Calibri" panose="020F0502020204030204" pitchFamily="34" charset="-120"/>
              </a:rPr>
              <a:t>Contrarian indicator</a:t>
            </a:r>
            <a:endParaRPr lang="en-US" sz="1000" dirty="0"/>
          </a:p>
        </p:txBody>
      </p:sp>
      <p:sp>
        <p:nvSpPr>
          <p:cNvPr id="22" name="Shape 19"/>
          <p:cNvSpPr/>
          <p:nvPr/>
        </p:nvSpPr>
        <p:spPr>
          <a:xfrm>
            <a:off x="5989320" y="4069080"/>
            <a:ext cx="2697480" cy="566928"/>
          </a:xfrm>
          <a:prstGeom prst="rect">
            <a:avLst/>
          </a:prstGeom>
          <a:solidFill>
            <a:srgbClr val="FFFFFF"/>
          </a:solidFill>
          <a:ln w="9525">
            <a:solidFill>
              <a:srgbClr val="E84E1B"/>
            </a:solidFill>
            <a:prstDash val="solid"/>
          </a:ln>
        </p:spPr>
      </p:sp>
      <p:sp>
        <p:nvSpPr>
          <p:cNvPr id="23" name="Text 20"/>
          <p:cNvSpPr/>
          <p:nvPr/>
        </p:nvSpPr>
        <p:spPr>
          <a:xfrm>
            <a:off x="6080760" y="4105656"/>
            <a:ext cx="2514600" cy="256032"/>
          </a:xfrm>
          <a:prstGeom prst="rect">
            <a:avLst/>
          </a:prstGeom>
          <a:noFill/>
        </p:spPr>
        <p:txBody>
          <a:bodyPr wrap="square" lIns="0" tIns="0" rIns="0" bIns="0" rtlCol="0" anchor="ctr"/>
          <a:lstStyle/>
          <a:p>
            <a:pPr marL="0" indent="0">
              <a:buNone/>
            </a:pPr>
            <a:r>
              <a:rPr lang="en-US" sz="1200" b="1" dirty="0">
                <a:solidFill>
                  <a:srgbClr val="1F3E7D"/>
                </a:solidFill>
                <a:latin typeface="Calibri" panose="020F0502020204030204" pitchFamily="34" charset="0"/>
                <a:ea typeface="Calibri" panose="020F0502020204030204" pitchFamily="34" charset="-122"/>
                <a:cs typeface="Calibri" panose="020F0502020204030204" pitchFamily="34" charset="-120"/>
              </a:rPr>
              <a:t>Combined Analysis</a:t>
            </a:r>
            <a:endParaRPr lang="en-US" sz="1200" dirty="0"/>
          </a:p>
        </p:txBody>
      </p:sp>
      <p:sp>
        <p:nvSpPr>
          <p:cNvPr id="24" name="Text 21"/>
          <p:cNvSpPr/>
          <p:nvPr/>
        </p:nvSpPr>
        <p:spPr>
          <a:xfrm>
            <a:off x="6080760" y="4361688"/>
            <a:ext cx="2514600" cy="219456"/>
          </a:xfrm>
          <a:prstGeom prst="rect">
            <a:avLst/>
          </a:prstGeom>
          <a:noFill/>
        </p:spPr>
        <p:txBody>
          <a:bodyPr wrap="square" lIns="0" tIns="0" rIns="0" bIns="0" rtlCol="0" anchor="ctr"/>
          <a:lstStyle/>
          <a:p>
            <a:pPr marL="0" indent="0">
              <a:buNone/>
            </a:pPr>
            <a:r>
              <a:rPr lang="en-US" sz="1000" dirty="0">
                <a:solidFill>
                  <a:srgbClr val="595959"/>
                </a:solidFill>
                <a:latin typeface="Calibri" panose="020F0502020204030204" pitchFamily="34" charset="0"/>
                <a:ea typeface="Calibri" panose="020F0502020204030204" pitchFamily="34" charset="-122"/>
                <a:cs typeface="Calibri" panose="020F0502020204030204" pitchFamily="34" charset="-120"/>
              </a:rPr>
              <a:t>Max pain &amp; S/R levels</a:t>
            </a:r>
            <a:endParaRPr lang="en-US" sz="1000" dirty="0"/>
          </a:p>
        </p:txBody>
      </p:sp>
      <p:sp>
        <p:nvSpPr>
          <p:cNvPr id="25" name="Shape 22"/>
          <p:cNvSpPr/>
          <p:nvPr/>
        </p:nvSpPr>
        <p:spPr>
          <a:xfrm>
            <a:off x="0" y="5001768"/>
            <a:ext cx="9144000" cy="141732"/>
          </a:xfrm>
          <a:prstGeom prst="rect">
            <a:avLst/>
          </a:prstGeom>
          <a:solidFill>
            <a:srgbClr val="E84E1B"/>
          </a:solidFill>
          <a:ln w="12700">
            <a:solidFill>
              <a:srgbClr val="E84E1B"/>
            </a:solidFill>
            <a:prstDash val="solid"/>
          </a:ln>
        </p:spPr>
      </p:sp>
      <p:sp>
        <p:nvSpPr>
          <p:cNvPr id="26" name="Text 23"/>
          <p:cNvSpPr/>
          <p:nvPr/>
        </p:nvSpPr>
        <p:spPr>
          <a:xfrm>
            <a:off x="182880" y="5001768"/>
            <a:ext cx="8778240" cy="141732"/>
          </a:xfrm>
          <a:prstGeom prst="rect">
            <a:avLst/>
          </a:prstGeom>
          <a:noFill/>
        </p:spPr>
        <p:txBody>
          <a:bodyPr wrap="square" rtlCol="0" anchor="ctr"/>
          <a:lstStyle/>
          <a:p>
            <a:pPr marL="0" indent="0">
              <a:buNone/>
            </a:pPr>
            <a:r>
              <a:rPr lang="en-US" sz="750" dirty="0">
                <a:solidFill>
                  <a:srgbClr val="FFFFFF"/>
                </a:solidFill>
                <a:latin typeface="Calibri" panose="020F0502020204030204" pitchFamily="34" charset="0"/>
                <a:ea typeface="Calibri" panose="020F0502020204030204" pitchFamily="34" charset="-122"/>
                <a:cs typeface="Calibri" panose="020F0502020204030204" pitchFamily="34" charset="-120"/>
              </a:rPr>
              <a:t>Disclaimer: Stock/Index, prices, and strikes used are for illustration purposes only and should not be considered recommendation</a:t>
            </a:r>
            <a:endParaRPr lang="en-US" sz="750" dirty="0"/>
          </a:p>
        </p:txBody>
      </p:sp>
      <p:pic>
        <p:nvPicPr>
          <p:cNvPr id="27" name="Picture 26" descr="Stocko (2) (2)"/>
          <p:cNvPicPr>
            <a:picLocks noChangeAspect="1"/>
          </p:cNvPicPr>
          <p:nvPr/>
        </p:nvPicPr>
        <p:blipFill>
          <a:blip r:embed="rId1"/>
          <a:srcRect l="12581" t="34509" r="13712" b="33398"/>
          <a:stretch>
            <a:fillRect/>
          </a:stretch>
        </p:blipFill>
        <p:spPr>
          <a:xfrm>
            <a:off x="7435850" y="40640"/>
            <a:ext cx="1407160" cy="61341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320040" y="658368"/>
            <a:ext cx="8503920" cy="45720"/>
          </a:xfrm>
          <a:prstGeom prst="rect">
            <a:avLst/>
          </a:prstGeom>
          <a:solidFill>
            <a:srgbClr val="E84E1B"/>
          </a:solidFill>
          <a:ln w="12700">
            <a:solidFill>
              <a:srgbClr val="E84E1B"/>
            </a:solidFill>
            <a:prstDash val="solid"/>
          </a:ln>
        </p:spPr>
      </p:sp>
      <p:sp>
        <p:nvSpPr>
          <p:cNvPr id="4" name="Text 1"/>
          <p:cNvSpPr/>
          <p:nvPr/>
        </p:nvSpPr>
        <p:spPr>
          <a:xfrm>
            <a:off x="320040" y="73152"/>
            <a:ext cx="7406640" cy="566928"/>
          </a:xfrm>
          <a:prstGeom prst="rect">
            <a:avLst/>
          </a:prstGeom>
          <a:noFill/>
        </p:spPr>
        <p:txBody>
          <a:bodyPr wrap="square" lIns="0" tIns="0" rIns="0" bIns="0" rtlCol="0" anchor="ctr"/>
          <a:lstStyle/>
          <a:p>
            <a:pPr marL="0" indent="0">
              <a:buNone/>
            </a:pPr>
            <a:r>
              <a:rPr lang="en-US" sz="2800" b="1" dirty="0">
                <a:solidFill>
                  <a:srgbClr val="E84E1B"/>
                </a:solidFill>
                <a:latin typeface="Calibri" panose="020F0502020204030204" pitchFamily="34" charset="0"/>
                <a:ea typeface="Calibri" panose="020F0502020204030204" pitchFamily="34" charset="-122"/>
                <a:cs typeface="Calibri" panose="020F0502020204030204" pitchFamily="34" charset="-120"/>
              </a:rPr>
              <a:t>What is </a:t>
            </a:r>
            <a:r>
              <a:rPr lang="en-US" sz="2800" b="1" dirty="0">
                <a:solidFill>
                  <a:srgbClr val="1F3E7D"/>
                </a:solidFill>
                <a:latin typeface="Calibri" panose="020F0502020204030204" pitchFamily="34" charset="0"/>
                <a:ea typeface="Calibri" panose="020F0502020204030204" pitchFamily="34" charset="-122"/>
                <a:cs typeface="Calibri" panose="020F0502020204030204" pitchFamily="34" charset="-120"/>
              </a:rPr>
              <a:t>Open Interest?</a:t>
            </a:r>
            <a:endParaRPr lang="en-US" sz="2800" dirty="0"/>
          </a:p>
        </p:txBody>
      </p:sp>
      <p:sp>
        <p:nvSpPr>
          <p:cNvPr id="5" name="Shape 2"/>
          <p:cNvSpPr/>
          <p:nvPr/>
        </p:nvSpPr>
        <p:spPr>
          <a:xfrm>
            <a:off x="320040" y="804672"/>
            <a:ext cx="8503920" cy="960120"/>
          </a:xfrm>
          <a:prstGeom prst="rect">
            <a:avLst/>
          </a:prstGeom>
          <a:solidFill>
            <a:srgbClr val="FFFFFF"/>
          </a:solidFill>
          <a:ln w="19050">
            <a:solidFill>
              <a:srgbClr val="E84E1B"/>
            </a:solidFill>
            <a:prstDash val="dash"/>
          </a:ln>
        </p:spPr>
      </p:sp>
      <p:sp>
        <p:nvSpPr>
          <p:cNvPr id="6" name="Text 3"/>
          <p:cNvSpPr/>
          <p:nvPr/>
        </p:nvSpPr>
        <p:spPr>
          <a:xfrm>
            <a:off x="502920" y="841248"/>
            <a:ext cx="1371600" cy="274320"/>
          </a:xfrm>
          <a:prstGeom prst="rect">
            <a:avLst/>
          </a:prstGeom>
          <a:noFill/>
        </p:spPr>
        <p:txBody>
          <a:bodyPr wrap="square" lIns="0" tIns="0" rIns="0" bIns="0" rtlCol="0" anchor="ctr"/>
          <a:lstStyle/>
          <a:p>
            <a:pPr marL="0" indent="0">
              <a:buNone/>
            </a:pPr>
            <a:r>
              <a:rPr lang="en-US" sz="1200" b="1" dirty="0">
                <a:solidFill>
                  <a:srgbClr val="E84E1B"/>
                </a:solidFill>
                <a:latin typeface="Calibri" panose="020F0502020204030204" pitchFamily="34" charset="0"/>
                <a:ea typeface="Calibri" panose="020F0502020204030204" pitchFamily="34" charset="-122"/>
                <a:cs typeface="Calibri" panose="020F0502020204030204" pitchFamily="34" charset="-120"/>
              </a:rPr>
              <a:t>Definition :</a:t>
            </a:r>
            <a:endParaRPr lang="en-US" sz="1200" dirty="0"/>
          </a:p>
        </p:txBody>
      </p:sp>
      <p:sp>
        <p:nvSpPr>
          <p:cNvPr id="7" name="Text 4"/>
          <p:cNvSpPr/>
          <p:nvPr/>
        </p:nvSpPr>
        <p:spPr>
          <a:xfrm>
            <a:off x="502920" y="1097280"/>
            <a:ext cx="8229600" cy="548640"/>
          </a:xfrm>
          <a:prstGeom prst="rect">
            <a:avLst/>
          </a:prstGeom>
          <a:noFill/>
        </p:spPr>
        <p:txBody>
          <a:bodyPr wrap="square" lIns="0" tIns="0" rIns="0" bIns="0" rtlCol="0" anchor="ctr"/>
          <a:lstStyle/>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Open Interest (OI) is the total number of outstanding derivative contracts (futures or options) that have NOT yet been settled or closed. Each open contract has one buyer (long) and one seller (short).</a:t>
            </a:r>
            <a:endParaRPr lang="en-US" sz="1200" dirty="0"/>
          </a:p>
        </p:txBody>
      </p:sp>
      <p:sp>
        <p:nvSpPr>
          <p:cNvPr id="10" name="Shape 6"/>
          <p:cNvSpPr/>
          <p:nvPr/>
        </p:nvSpPr>
        <p:spPr>
          <a:xfrm>
            <a:off x="320040" y="2418715"/>
            <a:ext cx="2743200" cy="1463040"/>
          </a:xfrm>
          <a:prstGeom prst="rect">
            <a:avLst/>
          </a:prstGeom>
          <a:solidFill>
            <a:srgbClr val="F2F2F2"/>
          </a:solidFill>
          <a:ln w="15240">
            <a:solidFill>
              <a:srgbClr val="217346"/>
            </a:solidFill>
            <a:prstDash val="solid"/>
          </a:ln>
        </p:spPr>
      </p:sp>
      <p:sp>
        <p:nvSpPr>
          <p:cNvPr id="11" name="Shape 7"/>
          <p:cNvSpPr/>
          <p:nvPr/>
        </p:nvSpPr>
        <p:spPr>
          <a:xfrm>
            <a:off x="320040" y="2418715"/>
            <a:ext cx="2743200" cy="54864"/>
          </a:xfrm>
          <a:prstGeom prst="rect">
            <a:avLst/>
          </a:prstGeom>
          <a:solidFill>
            <a:srgbClr val="217346"/>
          </a:solidFill>
          <a:ln w="12700">
            <a:solidFill>
              <a:srgbClr val="217346"/>
            </a:solidFill>
            <a:prstDash val="solid"/>
          </a:ln>
        </p:spPr>
      </p:sp>
      <p:sp>
        <p:nvSpPr>
          <p:cNvPr id="12" name="Text 8"/>
          <p:cNvSpPr/>
          <p:nvPr/>
        </p:nvSpPr>
        <p:spPr>
          <a:xfrm>
            <a:off x="411480" y="2501011"/>
            <a:ext cx="2560320" cy="320040"/>
          </a:xfrm>
          <a:prstGeom prst="rect">
            <a:avLst/>
          </a:prstGeom>
          <a:noFill/>
        </p:spPr>
        <p:txBody>
          <a:bodyPr wrap="square" lIns="0" tIns="0" rIns="0" bIns="0" rtlCol="0" anchor="ctr"/>
          <a:lstStyle/>
          <a:p>
            <a:pPr marL="0" indent="0">
              <a:buNone/>
            </a:pPr>
            <a:r>
              <a:rPr lang="en-US" sz="1300" b="1" dirty="0">
                <a:solidFill>
                  <a:srgbClr val="217346"/>
                </a:solidFill>
                <a:latin typeface="Calibri" panose="020F0502020204030204" pitchFamily="34" charset="0"/>
                <a:ea typeface="Calibri" panose="020F0502020204030204" pitchFamily="34" charset="-122"/>
                <a:cs typeface="Calibri" panose="020F0502020204030204" pitchFamily="34" charset="-120"/>
              </a:rPr>
              <a:t>OI Increases ↑</a:t>
            </a:r>
            <a:endParaRPr lang="en-US" sz="1300" dirty="0"/>
          </a:p>
        </p:txBody>
      </p:sp>
      <p:sp>
        <p:nvSpPr>
          <p:cNvPr id="13" name="Text 9"/>
          <p:cNvSpPr/>
          <p:nvPr/>
        </p:nvSpPr>
        <p:spPr>
          <a:xfrm>
            <a:off x="411480" y="2848483"/>
            <a:ext cx="2560320" cy="914400"/>
          </a:xfrm>
          <a:prstGeom prst="rect">
            <a:avLst/>
          </a:prstGeom>
          <a:noFill/>
        </p:spPr>
        <p:txBody>
          <a:bodyPr wrap="square" lIns="0" tIns="0" rIns="0" bIns="0" rtlCol="0" anchor="ctr"/>
          <a:lstStyle/>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New buyer + new seller enter market</a:t>
            </a:r>
            <a:endParaRPr lang="en-US" sz="1200" dirty="0"/>
          </a:p>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 New contract created</a:t>
            </a:r>
            <a:endParaRPr lang="en-US" sz="1200" dirty="0"/>
          </a:p>
        </p:txBody>
      </p:sp>
      <p:sp>
        <p:nvSpPr>
          <p:cNvPr id="14" name="Shape 10"/>
          <p:cNvSpPr/>
          <p:nvPr/>
        </p:nvSpPr>
        <p:spPr>
          <a:xfrm>
            <a:off x="3172968" y="2418715"/>
            <a:ext cx="2743200" cy="1463040"/>
          </a:xfrm>
          <a:prstGeom prst="rect">
            <a:avLst/>
          </a:prstGeom>
          <a:solidFill>
            <a:srgbClr val="F2F2F2"/>
          </a:solidFill>
          <a:ln w="15240">
            <a:solidFill>
              <a:srgbClr val="C00000"/>
            </a:solidFill>
            <a:prstDash val="solid"/>
          </a:ln>
        </p:spPr>
      </p:sp>
      <p:sp>
        <p:nvSpPr>
          <p:cNvPr id="15" name="Shape 11"/>
          <p:cNvSpPr/>
          <p:nvPr/>
        </p:nvSpPr>
        <p:spPr>
          <a:xfrm>
            <a:off x="3172968" y="2418715"/>
            <a:ext cx="2743200" cy="54864"/>
          </a:xfrm>
          <a:prstGeom prst="rect">
            <a:avLst/>
          </a:prstGeom>
          <a:solidFill>
            <a:srgbClr val="C00000"/>
          </a:solidFill>
          <a:ln w="12700">
            <a:solidFill>
              <a:srgbClr val="C00000"/>
            </a:solidFill>
            <a:prstDash val="solid"/>
          </a:ln>
        </p:spPr>
      </p:sp>
      <p:sp>
        <p:nvSpPr>
          <p:cNvPr id="16" name="Text 12"/>
          <p:cNvSpPr/>
          <p:nvPr/>
        </p:nvSpPr>
        <p:spPr>
          <a:xfrm>
            <a:off x="3264408" y="2501011"/>
            <a:ext cx="2560320" cy="320040"/>
          </a:xfrm>
          <a:prstGeom prst="rect">
            <a:avLst/>
          </a:prstGeom>
          <a:noFill/>
        </p:spPr>
        <p:txBody>
          <a:bodyPr wrap="square" lIns="0" tIns="0" rIns="0" bIns="0" rtlCol="0" anchor="ctr"/>
          <a:lstStyle/>
          <a:p>
            <a:pPr marL="0" indent="0">
              <a:buNone/>
            </a:pPr>
            <a:r>
              <a:rPr lang="en-US" sz="1300" b="1" dirty="0">
                <a:solidFill>
                  <a:srgbClr val="C00000"/>
                </a:solidFill>
                <a:latin typeface="Calibri" panose="020F0502020204030204" pitchFamily="34" charset="0"/>
                <a:ea typeface="Calibri" panose="020F0502020204030204" pitchFamily="34" charset="-122"/>
                <a:cs typeface="Calibri" panose="020F0502020204030204" pitchFamily="34" charset="-120"/>
              </a:rPr>
              <a:t>OI Decreases ↓</a:t>
            </a:r>
            <a:endParaRPr lang="en-US" sz="1300" dirty="0"/>
          </a:p>
        </p:txBody>
      </p:sp>
      <p:sp>
        <p:nvSpPr>
          <p:cNvPr id="17" name="Text 13"/>
          <p:cNvSpPr/>
          <p:nvPr/>
        </p:nvSpPr>
        <p:spPr>
          <a:xfrm>
            <a:off x="3264408" y="2848483"/>
            <a:ext cx="2560320" cy="914400"/>
          </a:xfrm>
          <a:prstGeom prst="rect">
            <a:avLst/>
          </a:prstGeom>
          <a:noFill/>
        </p:spPr>
        <p:txBody>
          <a:bodyPr wrap="square" lIns="0" tIns="0" rIns="0" bIns="0" rtlCol="0" anchor="ctr"/>
          <a:lstStyle/>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Existing long + short both close</a:t>
            </a:r>
            <a:endParaRPr lang="en-US" sz="1200" dirty="0"/>
          </a:p>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 Contract eliminated</a:t>
            </a:r>
            <a:endParaRPr lang="en-US" sz="1200" dirty="0"/>
          </a:p>
        </p:txBody>
      </p:sp>
      <p:sp>
        <p:nvSpPr>
          <p:cNvPr id="18" name="Shape 14"/>
          <p:cNvSpPr/>
          <p:nvPr/>
        </p:nvSpPr>
        <p:spPr>
          <a:xfrm>
            <a:off x="6025896" y="2418715"/>
            <a:ext cx="2743200" cy="1463040"/>
          </a:xfrm>
          <a:prstGeom prst="rect">
            <a:avLst/>
          </a:prstGeom>
          <a:solidFill>
            <a:srgbClr val="F2F2F2"/>
          </a:solidFill>
          <a:ln w="15240">
            <a:solidFill>
              <a:srgbClr val="C55A11"/>
            </a:solidFill>
            <a:prstDash val="solid"/>
          </a:ln>
        </p:spPr>
      </p:sp>
      <p:sp>
        <p:nvSpPr>
          <p:cNvPr id="19" name="Shape 15"/>
          <p:cNvSpPr/>
          <p:nvPr/>
        </p:nvSpPr>
        <p:spPr>
          <a:xfrm>
            <a:off x="6025896" y="2418715"/>
            <a:ext cx="2743200" cy="54864"/>
          </a:xfrm>
          <a:prstGeom prst="rect">
            <a:avLst/>
          </a:prstGeom>
          <a:solidFill>
            <a:srgbClr val="C55A11"/>
          </a:solidFill>
          <a:ln w="12700">
            <a:solidFill>
              <a:srgbClr val="C55A11"/>
            </a:solidFill>
            <a:prstDash val="solid"/>
          </a:ln>
        </p:spPr>
      </p:sp>
      <p:sp>
        <p:nvSpPr>
          <p:cNvPr id="20" name="Text 16"/>
          <p:cNvSpPr/>
          <p:nvPr/>
        </p:nvSpPr>
        <p:spPr>
          <a:xfrm>
            <a:off x="6117336" y="2501011"/>
            <a:ext cx="2560320" cy="320040"/>
          </a:xfrm>
          <a:prstGeom prst="rect">
            <a:avLst/>
          </a:prstGeom>
          <a:noFill/>
        </p:spPr>
        <p:txBody>
          <a:bodyPr wrap="square" lIns="0" tIns="0" rIns="0" bIns="0" rtlCol="0" anchor="ctr"/>
          <a:lstStyle/>
          <a:p>
            <a:pPr marL="0" indent="0">
              <a:buNone/>
            </a:pPr>
            <a:r>
              <a:rPr lang="en-US" sz="1300" b="1" dirty="0">
                <a:solidFill>
                  <a:srgbClr val="C55A11"/>
                </a:solidFill>
                <a:latin typeface="Calibri" panose="020F0502020204030204" pitchFamily="34" charset="0"/>
                <a:ea typeface="Calibri" panose="020F0502020204030204" pitchFamily="34" charset="-122"/>
                <a:cs typeface="Calibri" panose="020F0502020204030204" pitchFamily="34" charset="-120"/>
              </a:rPr>
              <a:t>OI Unchanged</a:t>
            </a:r>
            <a:endParaRPr lang="en-US" sz="1300" dirty="0"/>
          </a:p>
        </p:txBody>
      </p:sp>
      <p:sp>
        <p:nvSpPr>
          <p:cNvPr id="21" name="Text 17"/>
          <p:cNvSpPr/>
          <p:nvPr/>
        </p:nvSpPr>
        <p:spPr>
          <a:xfrm>
            <a:off x="6117336" y="2848483"/>
            <a:ext cx="2560320" cy="914400"/>
          </a:xfrm>
          <a:prstGeom prst="rect">
            <a:avLst/>
          </a:prstGeom>
          <a:noFill/>
        </p:spPr>
        <p:txBody>
          <a:bodyPr wrap="square" lIns="0" tIns="0" rIns="0" bIns="0" rtlCol="0" anchor="ctr"/>
          <a:lstStyle/>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Existing trader closes with new trader</a:t>
            </a:r>
            <a:endParaRPr lang="en-US" sz="1200" dirty="0"/>
          </a:p>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taking the opposite side</a:t>
            </a:r>
            <a:endParaRPr lang="en-US" sz="1200" dirty="0"/>
          </a:p>
        </p:txBody>
      </p:sp>
      <p:sp>
        <p:nvSpPr>
          <p:cNvPr id="22" name="Shape 18"/>
          <p:cNvSpPr/>
          <p:nvPr/>
        </p:nvSpPr>
        <p:spPr>
          <a:xfrm>
            <a:off x="0" y="5001768"/>
            <a:ext cx="9144000" cy="141732"/>
          </a:xfrm>
          <a:prstGeom prst="rect">
            <a:avLst/>
          </a:prstGeom>
          <a:solidFill>
            <a:srgbClr val="E84E1B"/>
          </a:solidFill>
          <a:ln w="12700">
            <a:solidFill>
              <a:srgbClr val="E84E1B"/>
            </a:solidFill>
            <a:prstDash val="solid"/>
          </a:ln>
        </p:spPr>
      </p:sp>
      <p:sp>
        <p:nvSpPr>
          <p:cNvPr id="23" name="Text 19"/>
          <p:cNvSpPr/>
          <p:nvPr/>
        </p:nvSpPr>
        <p:spPr>
          <a:xfrm>
            <a:off x="182880" y="5001768"/>
            <a:ext cx="8778240" cy="141732"/>
          </a:xfrm>
          <a:prstGeom prst="rect">
            <a:avLst/>
          </a:prstGeom>
          <a:noFill/>
        </p:spPr>
        <p:txBody>
          <a:bodyPr wrap="square" rtlCol="0" anchor="ctr"/>
          <a:lstStyle/>
          <a:p>
            <a:pPr marL="0" indent="0">
              <a:buNone/>
            </a:pPr>
            <a:r>
              <a:rPr lang="en-US" sz="750" dirty="0">
                <a:solidFill>
                  <a:srgbClr val="FFFFFF"/>
                </a:solidFill>
                <a:latin typeface="Calibri" panose="020F0502020204030204" pitchFamily="34" charset="0"/>
                <a:ea typeface="Calibri" panose="020F0502020204030204" pitchFamily="34" charset="-122"/>
                <a:cs typeface="Calibri" panose="020F0502020204030204" pitchFamily="34" charset="-120"/>
              </a:rPr>
              <a:t>Disclaimer: Stock/Index, prices, and strikes used are for illustration purposes only and should not be considered recommendation</a:t>
            </a:r>
            <a:endParaRPr lang="en-US" sz="750" dirty="0"/>
          </a:p>
        </p:txBody>
      </p:sp>
      <p:pic>
        <p:nvPicPr>
          <p:cNvPr id="27" name="Picture 26" descr="Stocko (2) (2)"/>
          <p:cNvPicPr>
            <a:picLocks noChangeAspect="1"/>
          </p:cNvPicPr>
          <p:nvPr/>
        </p:nvPicPr>
        <p:blipFill>
          <a:blip r:embed="rId1"/>
          <a:srcRect l="12581" t="34509" r="13712" b="33398"/>
          <a:stretch>
            <a:fillRect/>
          </a:stretch>
        </p:blipFill>
        <p:spPr>
          <a:xfrm>
            <a:off x="7435850" y="40640"/>
            <a:ext cx="1407160" cy="6134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320040" y="658368"/>
            <a:ext cx="8503920" cy="45720"/>
          </a:xfrm>
          <a:prstGeom prst="rect">
            <a:avLst/>
          </a:prstGeom>
          <a:solidFill>
            <a:srgbClr val="E84E1B"/>
          </a:solidFill>
          <a:ln w="12700">
            <a:solidFill>
              <a:srgbClr val="E84E1B"/>
            </a:solidFill>
            <a:prstDash val="solid"/>
          </a:ln>
        </p:spPr>
      </p:sp>
      <p:sp>
        <p:nvSpPr>
          <p:cNvPr id="4" name="Text 1"/>
          <p:cNvSpPr/>
          <p:nvPr/>
        </p:nvSpPr>
        <p:spPr>
          <a:xfrm>
            <a:off x="320040" y="73152"/>
            <a:ext cx="7406640" cy="566928"/>
          </a:xfrm>
          <a:prstGeom prst="rect">
            <a:avLst/>
          </a:prstGeom>
          <a:noFill/>
        </p:spPr>
        <p:txBody>
          <a:bodyPr wrap="square" lIns="0" tIns="0" rIns="0" bIns="0" rtlCol="0" anchor="ctr"/>
          <a:lstStyle/>
          <a:p>
            <a:pPr marL="0" indent="0">
              <a:buNone/>
            </a:pPr>
            <a:r>
              <a:rPr lang="en-US" sz="2800" b="1" dirty="0">
                <a:solidFill>
                  <a:srgbClr val="E84E1B"/>
                </a:solidFill>
                <a:latin typeface="Calibri" panose="020F0502020204030204" pitchFamily="34" charset="0"/>
                <a:ea typeface="Calibri" panose="020F0502020204030204" pitchFamily="34" charset="-122"/>
                <a:cs typeface="Calibri" panose="020F0502020204030204" pitchFamily="34" charset="-120"/>
              </a:rPr>
              <a:t>Interpreting </a:t>
            </a:r>
            <a:r>
              <a:rPr lang="en-US" sz="2800" b="1" dirty="0">
                <a:solidFill>
                  <a:srgbClr val="1F3E7D"/>
                </a:solidFill>
                <a:latin typeface="Calibri" panose="020F0502020204030204" pitchFamily="34" charset="0"/>
                <a:ea typeface="Calibri" panose="020F0502020204030204" pitchFamily="34" charset="-122"/>
                <a:cs typeface="Calibri" panose="020F0502020204030204" pitchFamily="34" charset="-120"/>
              </a:rPr>
              <a:t>Open Interest</a:t>
            </a:r>
            <a:endParaRPr lang="en-US" sz="2800" dirty="0"/>
          </a:p>
        </p:txBody>
      </p:sp>
      <p:sp>
        <p:nvSpPr>
          <p:cNvPr id="5" name="Shape 2"/>
          <p:cNvSpPr/>
          <p:nvPr/>
        </p:nvSpPr>
        <p:spPr>
          <a:xfrm>
            <a:off x="320040" y="804672"/>
            <a:ext cx="4206240" cy="1965960"/>
          </a:xfrm>
          <a:prstGeom prst="rect">
            <a:avLst/>
          </a:prstGeom>
          <a:solidFill>
            <a:srgbClr val="F2F2F2"/>
          </a:solidFill>
          <a:ln w="15240">
            <a:solidFill>
              <a:srgbClr val="217346"/>
            </a:solidFill>
            <a:prstDash val="solid"/>
          </a:ln>
        </p:spPr>
      </p:sp>
      <p:sp>
        <p:nvSpPr>
          <p:cNvPr id="6" name="Shape 3"/>
          <p:cNvSpPr/>
          <p:nvPr/>
        </p:nvSpPr>
        <p:spPr>
          <a:xfrm>
            <a:off x="320040" y="804672"/>
            <a:ext cx="4206240" cy="54864"/>
          </a:xfrm>
          <a:prstGeom prst="rect">
            <a:avLst/>
          </a:prstGeom>
          <a:solidFill>
            <a:srgbClr val="217346"/>
          </a:solidFill>
          <a:ln w="12700">
            <a:solidFill>
              <a:srgbClr val="217346"/>
            </a:solidFill>
            <a:prstDash val="solid"/>
          </a:ln>
        </p:spPr>
      </p:sp>
      <p:sp>
        <p:nvSpPr>
          <p:cNvPr id="7" name="Text 4"/>
          <p:cNvSpPr/>
          <p:nvPr/>
        </p:nvSpPr>
        <p:spPr>
          <a:xfrm>
            <a:off x="457200" y="896112"/>
            <a:ext cx="2743200" cy="384048"/>
          </a:xfrm>
          <a:prstGeom prst="rect">
            <a:avLst/>
          </a:prstGeom>
          <a:noFill/>
        </p:spPr>
        <p:txBody>
          <a:bodyPr wrap="square" lIns="0" tIns="0" rIns="0" bIns="0" rtlCol="0" anchor="ctr"/>
          <a:lstStyle/>
          <a:p>
            <a:pPr marL="0" indent="0">
              <a:buNone/>
            </a:pPr>
            <a:r>
              <a:rPr lang="en-US" sz="1800" b="1" dirty="0">
                <a:solidFill>
                  <a:srgbClr val="1F3E7D"/>
                </a:solidFill>
                <a:latin typeface="Calibri" panose="020F0502020204030204" pitchFamily="34" charset="0"/>
                <a:ea typeface="Calibri" panose="020F0502020204030204" pitchFamily="34" charset="-122"/>
                <a:cs typeface="Calibri" panose="020F0502020204030204" pitchFamily="34" charset="-120"/>
              </a:rPr>
              <a:t>Price ↑   OI ↑</a:t>
            </a:r>
            <a:endParaRPr lang="en-US" sz="1800" dirty="0"/>
          </a:p>
        </p:txBody>
      </p:sp>
      <p:sp>
        <p:nvSpPr>
          <p:cNvPr id="8" name="Shape 5"/>
          <p:cNvSpPr/>
          <p:nvPr/>
        </p:nvSpPr>
        <p:spPr>
          <a:xfrm>
            <a:off x="3154680" y="941832"/>
            <a:ext cx="1234440" cy="274320"/>
          </a:xfrm>
          <a:prstGeom prst="rect">
            <a:avLst/>
          </a:prstGeom>
          <a:solidFill>
            <a:srgbClr val="217346"/>
          </a:solidFill>
          <a:ln w="12700">
            <a:solidFill>
              <a:srgbClr val="217346"/>
            </a:solidFill>
            <a:prstDash val="solid"/>
          </a:ln>
        </p:spPr>
      </p:sp>
      <p:sp>
        <p:nvSpPr>
          <p:cNvPr id="9" name="Text 6"/>
          <p:cNvSpPr/>
          <p:nvPr/>
        </p:nvSpPr>
        <p:spPr>
          <a:xfrm>
            <a:off x="3154680" y="941832"/>
            <a:ext cx="1234440" cy="274320"/>
          </a:xfrm>
          <a:prstGeom prst="rect">
            <a:avLst/>
          </a:prstGeom>
          <a:noFill/>
        </p:spPr>
        <p:txBody>
          <a:bodyPr wrap="square" rtlCol="0" anchor="ctr"/>
          <a:lstStyle/>
          <a:p>
            <a:pPr marL="0" indent="0" algn="ctr">
              <a:buNone/>
            </a:pPr>
            <a:r>
              <a:rPr lang="en-US" sz="850" b="1" dirty="0">
                <a:solidFill>
                  <a:srgbClr val="FFFFFF"/>
                </a:solidFill>
                <a:latin typeface="Calibri" panose="020F0502020204030204" pitchFamily="34" charset="0"/>
                <a:ea typeface="Calibri" panose="020F0502020204030204" pitchFamily="34" charset="-122"/>
                <a:cs typeface="Calibri" panose="020F0502020204030204" pitchFamily="34" charset="-120"/>
              </a:rPr>
              <a:t>BULLISH</a:t>
            </a:r>
            <a:endParaRPr lang="en-US" sz="850" dirty="0"/>
          </a:p>
        </p:txBody>
      </p:sp>
      <p:sp>
        <p:nvSpPr>
          <p:cNvPr id="10" name="Text 7"/>
          <p:cNvSpPr/>
          <p:nvPr/>
        </p:nvSpPr>
        <p:spPr>
          <a:xfrm>
            <a:off x="457200" y="1371600"/>
            <a:ext cx="3931920" cy="1280160"/>
          </a:xfrm>
          <a:prstGeom prst="rect">
            <a:avLst/>
          </a:prstGeom>
          <a:noFill/>
        </p:spPr>
        <p:txBody>
          <a:bodyPr wrap="square" lIns="0" tIns="0" rIns="0" bIns="0" rtlCol="0" anchor="ctr"/>
          <a:lstStyle/>
          <a:p>
            <a:pPr marL="0" indent="0">
              <a:buNone/>
            </a:pPr>
            <a:r>
              <a:rPr lang="en-US" sz="1300" dirty="0">
                <a:solidFill>
                  <a:srgbClr val="231F20"/>
                </a:solidFill>
                <a:latin typeface="Calibri" panose="020F0502020204030204" pitchFamily="34" charset="0"/>
                <a:ea typeface="Calibri" panose="020F0502020204030204" pitchFamily="34" charset="-122"/>
                <a:cs typeface="Calibri" panose="020F0502020204030204" pitchFamily="34" charset="-120"/>
              </a:rPr>
              <a:t>New money entering long side.</a:t>
            </a:r>
            <a:endParaRPr lang="en-US" sz="1300" dirty="0"/>
          </a:p>
          <a:p>
            <a:pPr marL="0" indent="0">
              <a:buNone/>
            </a:pPr>
            <a:r>
              <a:rPr lang="en-US" sz="1300" dirty="0">
                <a:solidFill>
                  <a:srgbClr val="231F20"/>
                </a:solidFill>
                <a:latin typeface="Calibri" panose="020F0502020204030204" pitchFamily="34" charset="0"/>
                <a:ea typeface="Calibri" panose="020F0502020204030204" pitchFamily="34" charset="-122"/>
                <a:cs typeface="Calibri" panose="020F0502020204030204" pitchFamily="34" charset="-120"/>
              </a:rPr>
              <a:t>Uptrend likely to continue.</a:t>
            </a:r>
            <a:endParaRPr lang="en-US" sz="1300" dirty="0"/>
          </a:p>
        </p:txBody>
      </p:sp>
      <p:sp>
        <p:nvSpPr>
          <p:cNvPr id="11" name="Shape 8"/>
          <p:cNvSpPr/>
          <p:nvPr/>
        </p:nvSpPr>
        <p:spPr>
          <a:xfrm>
            <a:off x="4709160" y="804672"/>
            <a:ext cx="4206240" cy="1965960"/>
          </a:xfrm>
          <a:prstGeom prst="rect">
            <a:avLst/>
          </a:prstGeom>
          <a:solidFill>
            <a:srgbClr val="F2F2F2"/>
          </a:solidFill>
          <a:ln w="15240">
            <a:solidFill>
              <a:srgbClr val="C55A11"/>
            </a:solidFill>
            <a:prstDash val="solid"/>
          </a:ln>
        </p:spPr>
      </p:sp>
      <p:sp>
        <p:nvSpPr>
          <p:cNvPr id="12" name="Shape 9"/>
          <p:cNvSpPr/>
          <p:nvPr/>
        </p:nvSpPr>
        <p:spPr>
          <a:xfrm>
            <a:off x="4709160" y="804672"/>
            <a:ext cx="4206240" cy="54864"/>
          </a:xfrm>
          <a:prstGeom prst="rect">
            <a:avLst/>
          </a:prstGeom>
          <a:solidFill>
            <a:srgbClr val="C55A11"/>
          </a:solidFill>
          <a:ln w="12700">
            <a:solidFill>
              <a:srgbClr val="C55A11"/>
            </a:solidFill>
            <a:prstDash val="solid"/>
          </a:ln>
        </p:spPr>
      </p:sp>
      <p:sp>
        <p:nvSpPr>
          <p:cNvPr id="13" name="Text 10"/>
          <p:cNvSpPr/>
          <p:nvPr/>
        </p:nvSpPr>
        <p:spPr>
          <a:xfrm>
            <a:off x="4846320" y="896112"/>
            <a:ext cx="2743200" cy="384048"/>
          </a:xfrm>
          <a:prstGeom prst="rect">
            <a:avLst/>
          </a:prstGeom>
          <a:noFill/>
        </p:spPr>
        <p:txBody>
          <a:bodyPr wrap="square" lIns="0" tIns="0" rIns="0" bIns="0" rtlCol="0" anchor="ctr"/>
          <a:lstStyle/>
          <a:p>
            <a:pPr marL="0" indent="0">
              <a:buNone/>
            </a:pPr>
            <a:r>
              <a:rPr lang="en-US" sz="1800" b="1" dirty="0">
                <a:solidFill>
                  <a:srgbClr val="1F3E7D"/>
                </a:solidFill>
                <a:latin typeface="Calibri" panose="020F0502020204030204" pitchFamily="34" charset="0"/>
                <a:ea typeface="Calibri" panose="020F0502020204030204" pitchFamily="34" charset="-122"/>
                <a:cs typeface="Calibri" panose="020F0502020204030204" pitchFamily="34" charset="-120"/>
              </a:rPr>
              <a:t>Price ↑   OI ↓</a:t>
            </a:r>
            <a:endParaRPr lang="en-US" sz="1800" dirty="0"/>
          </a:p>
        </p:txBody>
      </p:sp>
      <p:sp>
        <p:nvSpPr>
          <p:cNvPr id="14" name="Shape 11"/>
          <p:cNvSpPr/>
          <p:nvPr/>
        </p:nvSpPr>
        <p:spPr>
          <a:xfrm>
            <a:off x="7543800" y="941832"/>
            <a:ext cx="1234440" cy="274320"/>
          </a:xfrm>
          <a:prstGeom prst="rect">
            <a:avLst/>
          </a:prstGeom>
          <a:solidFill>
            <a:srgbClr val="C55A11"/>
          </a:solidFill>
          <a:ln w="12700">
            <a:solidFill>
              <a:srgbClr val="C55A11"/>
            </a:solidFill>
            <a:prstDash val="solid"/>
          </a:ln>
        </p:spPr>
      </p:sp>
      <p:sp>
        <p:nvSpPr>
          <p:cNvPr id="15" name="Text 12"/>
          <p:cNvSpPr/>
          <p:nvPr/>
        </p:nvSpPr>
        <p:spPr>
          <a:xfrm>
            <a:off x="7543800" y="941832"/>
            <a:ext cx="1234440" cy="274320"/>
          </a:xfrm>
          <a:prstGeom prst="rect">
            <a:avLst/>
          </a:prstGeom>
          <a:noFill/>
        </p:spPr>
        <p:txBody>
          <a:bodyPr wrap="square" rtlCol="0" anchor="ctr"/>
          <a:lstStyle/>
          <a:p>
            <a:pPr marL="0" indent="0" algn="ctr">
              <a:buNone/>
            </a:pPr>
            <a:r>
              <a:rPr lang="en-US" sz="850" b="1" dirty="0">
                <a:solidFill>
                  <a:srgbClr val="FFFFFF"/>
                </a:solidFill>
                <a:latin typeface="Calibri" panose="020F0502020204030204" pitchFamily="34" charset="0"/>
                <a:ea typeface="Calibri" panose="020F0502020204030204" pitchFamily="34" charset="-122"/>
                <a:cs typeface="Calibri" panose="020F0502020204030204" pitchFamily="34" charset="-120"/>
              </a:rPr>
              <a:t>BEARISH WARNING</a:t>
            </a:r>
            <a:endParaRPr lang="en-US" sz="850" dirty="0"/>
          </a:p>
        </p:txBody>
      </p:sp>
      <p:sp>
        <p:nvSpPr>
          <p:cNvPr id="16" name="Text 13"/>
          <p:cNvSpPr/>
          <p:nvPr/>
        </p:nvSpPr>
        <p:spPr>
          <a:xfrm>
            <a:off x="4846320" y="1371600"/>
            <a:ext cx="3931920" cy="1280160"/>
          </a:xfrm>
          <a:prstGeom prst="rect">
            <a:avLst/>
          </a:prstGeom>
          <a:noFill/>
        </p:spPr>
        <p:txBody>
          <a:bodyPr wrap="square" lIns="0" tIns="0" rIns="0" bIns="0" rtlCol="0" anchor="ctr"/>
          <a:lstStyle/>
          <a:p>
            <a:pPr marL="0" indent="0">
              <a:buNone/>
            </a:pPr>
            <a:r>
              <a:rPr lang="en-US" sz="1300" dirty="0">
                <a:solidFill>
                  <a:srgbClr val="231F20"/>
                </a:solidFill>
                <a:latin typeface="Calibri" panose="020F0502020204030204" pitchFamily="34" charset="0"/>
                <a:ea typeface="Calibri" panose="020F0502020204030204" pitchFamily="34" charset="-122"/>
                <a:cs typeface="Calibri" panose="020F0502020204030204" pitchFamily="34" charset="-120"/>
              </a:rPr>
              <a:t>Short covering rally.</a:t>
            </a:r>
            <a:endParaRPr lang="en-US" sz="1300" dirty="0"/>
          </a:p>
          <a:p>
            <a:pPr marL="0" indent="0">
              <a:buNone/>
            </a:pPr>
            <a:r>
              <a:rPr lang="en-US" sz="1300" dirty="0">
                <a:solidFill>
                  <a:srgbClr val="231F20"/>
                </a:solidFill>
                <a:latin typeface="Calibri" panose="020F0502020204030204" pitchFamily="34" charset="0"/>
                <a:ea typeface="Calibri" panose="020F0502020204030204" pitchFamily="34" charset="-122"/>
                <a:cs typeface="Calibri" panose="020F0502020204030204" pitchFamily="34" charset="-120"/>
              </a:rPr>
              <a:t>Uptrend may be weakening.</a:t>
            </a:r>
            <a:endParaRPr lang="en-US" sz="1300" dirty="0"/>
          </a:p>
        </p:txBody>
      </p:sp>
      <p:sp>
        <p:nvSpPr>
          <p:cNvPr id="17" name="Shape 14"/>
          <p:cNvSpPr/>
          <p:nvPr/>
        </p:nvSpPr>
        <p:spPr>
          <a:xfrm>
            <a:off x="320040" y="2907792"/>
            <a:ext cx="4206240" cy="1965960"/>
          </a:xfrm>
          <a:prstGeom prst="rect">
            <a:avLst/>
          </a:prstGeom>
          <a:solidFill>
            <a:srgbClr val="F2F2F2"/>
          </a:solidFill>
          <a:ln w="15240">
            <a:solidFill>
              <a:srgbClr val="C00000"/>
            </a:solidFill>
            <a:prstDash val="solid"/>
          </a:ln>
        </p:spPr>
      </p:sp>
      <p:sp>
        <p:nvSpPr>
          <p:cNvPr id="18" name="Shape 15"/>
          <p:cNvSpPr/>
          <p:nvPr/>
        </p:nvSpPr>
        <p:spPr>
          <a:xfrm>
            <a:off x="320040" y="2907792"/>
            <a:ext cx="4206240" cy="54864"/>
          </a:xfrm>
          <a:prstGeom prst="rect">
            <a:avLst/>
          </a:prstGeom>
          <a:solidFill>
            <a:srgbClr val="C00000"/>
          </a:solidFill>
          <a:ln w="12700">
            <a:solidFill>
              <a:srgbClr val="C00000"/>
            </a:solidFill>
            <a:prstDash val="solid"/>
          </a:ln>
        </p:spPr>
      </p:sp>
      <p:sp>
        <p:nvSpPr>
          <p:cNvPr id="19" name="Text 16"/>
          <p:cNvSpPr/>
          <p:nvPr/>
        </p:nvSpPr>
        <p:spPr>
          <a:xfrm>
            <a:off x="457200" y="2999232"/>
            <a:ext cx="2743200" cy="384048"/>
          </a:xfrm>
          <a:prstGeom prst="rect">
            <a:avLst/>
          </a:prstGeom>
          <a:noFill/>
        </p:spPr>
        <p:txBody>
          <a:bodyPr wrap="square" lIns="0" tIns="0" rIns="0" bIns="0" rtlCol="0" anchor="ctr"/>
          <a:lstStyle/>
          <a:p>
            <a:pPr marL="0" indent="0">
              <a:buNone/>
            </a:pPr>
            <a:r>
              <a:rPr lang="en-US" sz="1800" b="1" dirty="0">
                <a:solidFill>
                  <a:srgbClr val="1F3E7D"/>
                </a:solidFill>
                <a:latin typeface="Calibri" panose="020F0502020204030204" pitchFamily="34" charset="0"/>
                <a:ea typeface="Calibri" panose="020F0502020204030204" pitchFamily="34" charset="-122"/>
                <a:cs typeface="Calibri" panose="020F0502020204030204" pitchFamily="34" charset="-120"/>
              </a:rPr>
              <a:t>Price ↓   OI ↑</a:t>
            </a:r>
            <a:endParaRPr lang="en-US" sz="1800" dirty="0"/>
          </a:p>
        </p:txBody>
      </p:sp>
      <p:sp>
        <p:nvSpPr>
          <p:cNvPr id="20" name="Shape 17"/>
          <p:cNvSpPr/>
          <p:nvPr/>
        </p:nvSpPr>
        <p:spPr>
          <a:xfrm>
            <a:off x="3154680" y="3044952"/>
            <a:ext cx="1234440" cy="274320"/>
          </a:xfrm>
          <a:prstGeom prst="rect">
            <a:avLst/>
          </a:prstGeom>
          <a:solidFill>
            <a:srgbClr val="C00000"/>
          </a:solidFill>
          <a:ln w="12700">
            <a:solidFill>
              <a:srgbClr val="C00000"/>
            </a:solidFill>
            <a:prstDash val="solid"/>
          </a:ln>
        </p:spPr>
      </p:sp>
      <p:sp>
        <p:nvSpPr>
          <p:cNvPr id="21" name="Text 18"/>
          <p:cNvSpPr/>
          <p:nvPr/>
        </p:nvSpPr>
        <p:spPr>
          <a:xfrm>
            <a:off x="3154680" y="3044952"/>
            <a:ext cx="1234440" cy="274320"/>
          </a:xfrm>
          <a:prstGeom prst="rect">
            <a:avLst/>
          </a:prstGeom>
          <a:noFill/>
        </p:spPr>
        <p:txBody>
          <a:bodyPr wrap="square" rtlCol="0" anchor="ctr"/>
          <a:lstStyle/>
          <a:p>
            <a:pPr marL="0" indent="0" algn="ctr">
              <a:buNone/>
            </a:pPr>
            <a:r>
              <a:rPr lang="en-US" sz="850" b="1" dirty="0">
                <a:solidFill>
                  <a:srgbClr val="FFFFFF"/>
                </a:solidFill>
                <a:latin typeface="Calibri" panose="020F0502020204030204" pitchFamily="34" charset="0"/>
                <a:ea typeface="Calibri" panose="020F0502020204030204" pitchFamily="34" charset="-122"/>
                <a:cs typeface="Calibri" panose="020F0502020204030204" pitchFamily="34" charset="-120"/>
              </a:rPr>
              <a:t>BEARISH</a:t>
            </a:r>
            <a:endParaRPr lang="en-US" sz="850" dirty="0"/>
          </a:p>
        </p:txBody>
      </p:sp>
      <p:sp>
        <p:nvSpPr>
          <p:cNvPr id="22" name="Text 19"/>
          <p:cNvSpPr/>
          <p:nvPr/>
        </p:nvSpPr>
        <p:spPr>
          <a:xfrm>
            <a:off x="457200" y="3474720"/>
            <a:ext cx="3931920" cy="1280160"/>
          </a:xfrm>
          <a:prstGeom prst="rect">
            <a:avLst/>
          </a:prstGeom>
          <a:noFill/>
        </p:spPr>
        <p:txBody>
          <a:bodyPr wrap="square" lIns="0" tIns="0" rIns="0" bIns="0" rtlCol="0" anchor="ctr"/>
          <a:lstStyle/>
          <a:p>
            <a:pPr marL="0" indent="0">
              <a:buNone/>
            </a:pPr>
            <a:r>
              <a:rPr lang="en-US" sz="1300" dirty="0">
                <a:solidFill>
                  <a:srgbClr val="231F20"/>
                </a:solidFill>
                <a:latin typeface="Calibri" panose="020F0502020204030204" pitchFamily="34" charset="0"/>
                <a:ea typeface="Calibri" panose="020F0502020204030204" pitchFamily="34" charset="-122"/>
                <a:cs typeface="Calibri" panose="020F0502020204030204" pitchFamily="34" charset="-120"/>
              </a:rPr>
              <a:t>New money entering short side.</a:t>
            </a:r>
            <a:endParaRPr lang="en-US" sz="1300" dirty="0"/>
          </a:p>
          <a:p>
            <a:pPr marL="0" indent="0">
              <a:buNone/>
            </a:pPr>
            <a:r>
              <a:rPr lang="en-US" sz="1300" dirty="0">
                <a:solidFill>
                  <a:srgbClr val="231F20"/>
                </a:solidFill>
                <a:latin typeface="Calibri" panose="020F0502020204030204" pitchFamily="34" charset="0"/>
                <a:ea typeface="Calibri" panose="020F0502020204030204" pitchFamily="34" charset="-122"/>
                <a:cs typeface="Calibri" panose="020F0502020204030204" pitchFamily="34" charset="-120"/>
              </a:rPr>
              <a:t>Downtrend likely to continue.</a:t>
            </a:r>
            <a:endParaRPr lang="en-US" sz="1300" dirty="0"/>
          </a:p>
        </p:txBody>
      </p:sp>
      <p:sp>
        <p:nvSpPr>
          <p:cNvPr id="23" name="Shape 20"/>
          <p:cNvSpPr/>
          <p:nvPr/>
        </p:nvSpPr>
        <p:spPr>
          <a:xfrm>
            <a:off x="4709160" y="2907792"/>
            <a:ext cx="4206240" cy="1965960"/>
          </a:xfrm>
          <a:prstGeom prst="rect">
            <a:avLst/>
          </a:prstGeom>
          <a:solidFill>
            <a:srgbClr val="F2F2F2"/>
          </a:solidFill>
          <a:ln w="15240">
            <a:solidFill>
              <a:srgbClr val="C55A11"/>
            </a:solidFill>
            <a:prstDash val="solid"/>
          </a:ln>
        </p:spPr>
      </p:sp>
      <p:sp>
        <p:nvSpPr>
          <p:cNvPr id="24" name="Shape 21"/>
          <p:cNvSpPr/>
          <p:nvPr/>
        </p:nvSpPr>
        <p:spPr>
          <a:xfrm>
            <a:off x="4709160" y="2907792"/>
            <a:ext cx="4206240" cy="54864"/>
          </a:xfrm>
          <a:prstGeom prst="rect">
            <a:avLst/>
          </a:prstGeom>
          <a:solidFill>
            <a:srgbClr val="C55A11"/>
          </a:solidFill>
          <a:ln w="12700">
            <a:solidFill>
              <a:srgbClr val="C55A11"/>
            </a:solidFill>
            <a:prstDash val="solid"/>
          </a:ln>
        </p:spPr>
      </p:sp>
      <p:sp>
        <p:nvSpPr>
          <p:cNvPr id="25" name="Text 22"/>
          <p:cNvSpPr/>
          <p:nvPr/>
        </p:nvSpPr>
        <p:spPr>
          <a:xfrm>
            <a:off x="4846320" y="2999232"/>
            <a:ext cx="2743200" cy="384048"/>
          </a:xfrm>
          <a:prstGeom prst="rect">
            <a:avLst/>
          </a:prstGeom>
          <a:noFill/>
        </p:spPr>
        <p:txBody>
          <a:bodyPr wrap="square" lIns="0" tIns="0" rIns="0" bIns="0" rtlCol="0" anchor="ctr"/>
          <a:lstStyle/>
          <a:p>
            <a:pPr marL="0" indent="0">
              <a:buNone/>
            </a:pPr>
            <a:r>
              <a:rPr lang="en-US" sz="1800" b="1" dirty="0">
                <a:solidFill>
                  <a:srgbClr val="1F3E7D"/>
                </a:solidFill>
                <a:latin typeface="Calibri" panose="020F0502020204030204" pitchFamily="34" charset="0"/>
                <a:ea typeface="Calibri" panose="020F0502020204030204" pitchFamily="34" charset="-122"/>
                <a:cs typeface="Calibri" panose="020F0502020204030204" pitchFamily="34" charset="-120"/>
              </a:rPr>
              <a:t>Price ↓   OI ↓</a:t>
            </a:r>
            <a:endParaRPr lang="en-US" sz="1800" dirty="0"/>
          </a:p>
        </p:txBody>
      </p:sp>
      <p:sp>
        <p:nvSpPr>
          <p:cNvPr id="26" name="Shape 23"/>
          <p:cNvSpPr/>
          <p:nvPr/>
        </p:nvSpPr>
        <p:spPr>
          <a:xfrm>
            <a:off x="7543800" y="3044952"/>
            <a:ext cx="1234440" cy="274320"/>
          </a:xfrm>
          <a:prstGeom prst="rect">
            <a:avLst/>
          </a:prstGeom>
          <a:solidFill>
            <a:srgbClr val="C55A11"/>
          </a:solidFill>
          <a:ln w="12700">
            <a:solidFill>
              <a:srgbClr val="C55A11"/>
            </a:solidFill>
            <a:prstDash val="solid"/>
          </a:ln>
        </p:spPr>
      </p:sp>
      <p:sp>
        <p:nvSpPr>
          <p:cNvPr id="27" name="Text 24"/>
          <p:cNvSpPr/>
          <p:nvPr/>
        </p:nvSpPr>
        <p:spPr>
          <a:xfrm>
            <a:off x="7543800" y="3044952"/>
            <a:ext cx="1234440" cy="274320"/>
          </a:xfrm>
          <a:prstGeom prst="rect">
            <a:avLst/>
          </a:prstGeom>
          <a:noFill/>
        </p:spPr>
        <p:txBody>
          <a:bodyPr wrap="square" rtlCol="0" anchor="ctr"/>
          <a:lstStyle/>
          <a:p>
            <a:pPr marL="0" indent="0" algn="ctr">
              <a:buNone/>
            </a:pPr>
            <a:r>
              <a:rPr lang="en-US" sz="850" b="1" dirty="0">
                <a:solidFill>
                  <a:srgbClr val="FFFFFF"/>
                </a:solidFill>
                <a:latin typeface="Calibri" panose="020F0502020204030204" pitchFamily="34" charset="0"/>
                <a:ea typeface="Calibri" panose="020F0502020204030204" pitchFamily="34" charset="-122"/>
                <a:cs typeface="Calibri" panose="020F0502020204030204" pitchFamily="34" charset="-120"/>
              </a:rPr>
              <a:t>BULLISH WARNING</a:t>
            </a:r>
            <a:endParaRPr lang="en-US" sz="850" dirty="0"/>
          </a:p>
        </p:txBody>
      </p:sp>
      <p:sp>
        <p:nvSpPr>
          <p:cNvPr id="28" name="Text 25"/>
          <p:cNvSpPr/>
          <p:nvPr/>
        </p:nvSpPr>
        <p:spPr>
          <a:xfrm>
            <a:off x="4846320" y="3474720"/>
            <a:ext cx="3931920" cy="1280160"/>
          </a:xfrm>
          <a:prstGeom prst="rect">
            <a:avLst/>
          </a:prstGeom>
          <a:noFill/>
        </p:spPr>
        <p:txBody>
          <a:bodyPr wrap="square" lIns="0" tIns="0" rIns="0" bIns="0" rtlCol="0" anchor="ctr"/>
          <a:lstStyle/>
          <a:p>
            <a:pPr marL="0" indent="0">
              <a:buNone/>
            </a:pPr>
            <a:r>
              <a:rPr lang="en-US" sz="1300" dirty="0">
                <a:solidFill>
                  <a:srgbClr val="231F20"/>
                </a:solidFill>
                <a:latin typeface="Calibri" panose="020F0502020204030204" pitchFamily="34" charset="0"/>
                <a:ea typeface="Calibri" panose="020F0502020204030204" pitchFamily="34" charset="-122"/>
                <a:cs typeface="Calibri" panose="020F0502020204030204" pitchFamily="34" charset="-120"/>
              </a:rPr>
              <a:t>Long liquidation / longs exiting.</a:t>
            </a:r>
            <a:endParaRPr lang="en-US" sz="1300" dirty="0"/>
          </a:p>
          <a:p>
            <a:pPr marL="0" indent="0">
              <a:buNone/>
            </a:pPr>
            <a:r>
              <a:rPr lang="en-US" sz="1300" dirty="0">
                <a:solidFill>
                  <a:srgbClr val="231F20"/>
                </a:solidFill>
                <a:latin typeface="Calibri" panose="020F0502020204030204" pitchFamily="34" charset="0"/>
                <a:ea typeface="Calibri" panose="020F0502020204030204" pitchFamily="34" charset="-122"/>
                <a:cs typeface="Calibri" panose="020F0502020204030204" pitchFamily="34" charset="-120"/>
              </a:rPr>
              <a:t>Downtrend may be exhausting.</a:t>
            </a:r>
            <a:endParaRPr lang="en-US" sz="1300" dirty="0"/>
          </a:p>
        </p:txBody>
      </p:sp>
      <p:sp>
        <p:nvSpPr>
          <p:cNvPr id="29" name="Shape 26"/>
          <p:cNvSpPr/>
          <p:nvPr/>
        </p:nvSpPr>
        <p:spPr>
          <a:xfrm>
            <a:off x="320040" y="4864608"/>
            <a:ext cx="8503920" cy="274320"/>
          </a:xfrm>
          <a:prstGeom prst="rect">
            <a:avLst/>
          </a:prstGeom>
          <a:solidFill>
            <a:srgbClr val="F2F2F2"/>
          </a:solidFill>
          <a:ln w="9525">
            <a:solidFill>
              <a:srgbClr val="E84E1B"/>
            </a:solidFill>
            <a:prstDash val="solid"/>
          </a:ln>
        </p:spPr>
      </p:sp>
      <p:sp>
        <p:nvSpPr>
          <p:cNvPr id="30" name="Text 27"/>
          <p:cNvSpPr/>
          <p:nvPr/>
        </p:nvSpPr>
        <p:spPr>
          <a:xfrm>
            <a:off x="457200" y="4864608"/>
            <a:ext cx="8321040" cy="274320"/>
          </a:xfrm>
          <a:prstGeom prst="rect">
            <a:avLst/>
          </a:prstGeom>
          <a:noFill/>
        </p:spPr>
        <p:txBody>
          <a:bodyPr wrap="square" rtlCol="0" anchor="ctr"/>
          <a:lstStyle/>
          <a:p>
            <a:pPr marL="0" indent="0">
              <a:buNone/>
            </a:pPr>
            <a:r>
              <a:rPr lang="en-US" sz="1000" dirty="0">
                <a:solidFill>
                  <a:srgbClr val="595959"/>
                </a:solidFill>
                <a:latin typeface="Calibri" panose="020F0502020204030204" pitchFamily="34" charset="0"/>
                <a:ea typeface="Calibri" panose="020F0502020204030204" pitchFamily="34" charset="-122"/>
                <a:cs typeface="Calibri" panose="020F0502020204030204" pitchFamily="34" charset="-120"/>
              </a:rPr>
              <a:t>💡  Pro Tip : OI alone without price context gives incomplete signals. Always use Price + OI together.</a:t>
            </a:r>
            <a:endParaRPr lang="en-US" sz="1000" dirty="0"/>
          </a:p>
        </p:txBody>
      </p:sp>
      <p:sp>
        <p:nvSpPr>
          <p:cNvPr id="31" name="Shape 28"/>
          <p:cNvSpPr/>
          <p:nvPr/>
        </p:nvSpPr>
        <p:spPr>
          <a:xfrm>
            <a:off x="0" y="5001768"/>
            <a:ext cx="9144000" cy="141732"/>
          </a:xfrm>
          <a:prstGeom prst="rect">
            <a:avLst/>
          </a:prstGeom>
          <a:solidFill>
            <a:srgbClr val="E84E1B"/>
          </a:solidFill>
          <a:ln w="12700">
            <a:solidFill>
              <a:srgbClr val="E84E1B"/>
            </a:solidFill>
            <a:prstDash val="solid"/>
          </a:ln>
        </p:spPr>
      </p:sp>
      <p:sp>
        <p:nvSpPr>
          <p:cNvPr id="32" name="Text 29"/>
          <p:cNvSpPr/>
          <p:nvPr/>
        </p:nvSpPr>
        <p:spPr>
          <a:xfrm>
            <a:off x="182880" y="5001768"/>
            <a:ext cx="8778240" cy="141732"/>
          </a:xfrm>
          <a:prstGeom prst="rect">
            <a:avLst/>
          </a:prstGeom>
          <a:noFill/>
        </p:spPr>
        <p:txBody>
          <a:bodyPr wrap="square" rtlCol="0" anchor="ctr"/>
          <a:lstStyle/>
          <a:p>
            <a:pPr marL="0" indent="0">
              <a:buNone/>
            </a:pPr>
            <a:r>
              <a:rPr lang="en-US" sz="750" dirty="0">
                <a:solidFill>
                  <a:srgbClr val="FFFFFF"/>
                </a:solidFill>
                <a:latin typeface="Calibri" panose="020F0502020204030204" pitchFamily="34" charset="0"/>
                <a:ea typeface="Calibri" panose="020F0502020204030204" pitchFamily="34" charset="-122"/>
                <a:cs typeface="Calibri" panose="020F0502020204030204" pitchFamily="34" charset="-120"/>
              </a:rPr>
              <a:t>Disclaimer: Stock/Index, prices, and strikes used are for illustration purposes only and should not be considered recommendation</a:t>
            </a:r>
            <a:endParaRPr lang="en-US" sz="750" dirty="0"/>
          </a:p>
        </p:txBody>
      </p:sp>
      <p:pic>
        <p:nvPicPr>
          <p:cNvPr id="33" name="Picture 32" descr="Stocko (2) (2)"/>
          <p:cNvPicPr>
            <a:picLocks noChangeAspect="1"/>
          </p:cNvPicPr>
          <p:nvPr/>
        </p:nvPicPr>
        <p:blipFill>
          <a:blip r:embed="rId1"/>
          <a:srcRect l="12581" t="34509" r="13712" b="33398"/>
          <a:stretch>
            <a:fillRect/>
          </a:stretch>
        </p:blipFill>
        <p:spPr>
          <a:xfrm>
            <a:off x="7435850" y="40640"/>
            <a:ext cx="1407160" cy="61341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320040" y="658368"/>
            <a:ext cx="8503920" cy="45720"/>
          </a:xfrm>
          <a:prstGeom prst="rect">
            <a:avLst/>
          </a:prstGeom>
          <a:solidFill>
            <a:srgbClr val="E84E1B"/>
          </a:solidFill>
          <a:ln w="12700">
            <a:solidFill>
              <a:srgbClr val="E84E1B"/>
            </a:solidFill>
            <a:prstDash val="solid"/>
          </a:ln>
        </p:spPr>
      </p:sp>
      <p:sp>
        <p:nvSpPr>
          <p:cNvPr id="4" name="Text 1"/>
          <p:cNvSpPr/>
          <p:nvPr/>
        </p:nvSpPr>
        <p:spPr>
          <a:xfrm>
            <a:off x="320040" y="73152"/>
            <a:ext cx="7406640" cy="566928"/>
          </a:xfrm>
          <a:prstGeom prst="rect">
            <a:avLst/>
          </a:prstGeom>
          <a:noFill/>
        </p:spPr>
        <p:txBody>
          <a:bodyPr wrap="square" lIns="0" tIns="0" rIns="0" bIns="0" rtlCol="0" anchor="ctr"/>
          <a:lstStyle/>
          <a:p>
            <a:pPr marL="0" indent="0">
              <a:buNone/>
            </a:pPr>
            <a:r>
              <a:rPr lang="en-US" sz="2800" b="1" dirty="0">
                <a:solidFill>
                  <a:srgbClr val="E84E1B"/>
                </a:solidFill>
                <a:latin typeface="Calibri" panose="020F0502020204030204" pitchFamily="34" charset="0"/>
                <a:ea typeface="Calibri" panose="020F0502020204030204" pitchFamily="34" charset="-122"/>
                <a:cs typeface="Calibri" panose="020F0502020204030204" pitchFamily="34" charset="-120"/>
              </a:rPr>
              <a:t>Put-Call Ratio </a:t>
            </a:r>
            <a:r>
              <a:rPr lang="en-US" sz="2800" b="1" dirty="0">
                <a:solidFill>
                  <a:srgbClr val="1F3E7D"/>
                </a:solidFill>
                <a:latin typeface="Calibri" panose="020F0502020204030204" pitchFamily="34" charset="0"/>
                <a:ea typeface="Calibri" panose="020F0502020204030204" pitchFamily="34" charset="-122"/>
                <a:cs typeface="Calibri" panose="020F0502020204030204" pitchFamily="34" charset="-120"/>
              </a:rPr>
              <a:t>(PCR)</a:t>
            </a:r>
            <a:endParaRPr lang="en-US" sz="2800" dirty="0"/>
          </a:p>
        </p:txBody>
      </p:sp>
      <p:sp>
        <p:nvSpPr>
          <p:cNvPr id="5" name="Shape 2"/>
          <p:cNvSpPr/>
          <p:nvPr/>
        </p:nvSpPr>
        <p:spPr>
          <a:xfrm>
            <a:off x="1097280" y="804672"/>
            <a:ext cx="6949440" cy="1051560"/>
          </a:xfrm>
          <a:prstGeom prst="rect">
            <a:avLst/>
          </a:prstGeom>
          <a:solidFill>
            <a:srgbClr val="FFFFFF"/>
          </a:solidFill>
          <a:ln w="19050">
            <a:solidFill>
              <a:srgbClr val="E84E1B"/>
            </a:solidFill>
            <a:prstDash val="dash"/>
          </a:ln>
        </p:spPr>
      </p:sp>
      <p:sp>
        <p:nvSpPr>
          <p:cNvPr id="6" name="Text 3"/>
          <p:cNvSpPr/>
          <p:nvPr/>
        </p:nvSpPr>
        <p:spPr>
          <a:xfrm>
            <a:off x="1097280" y="804672"/>
            <a:ext cx="6949440" cy="1051560"/>
          </a:xfrm>
          <a:prstGeom prst="rect">
            <a:avLst/>
          </a:prstGeom>
          <a:noFill/>
        </p:spPr>
        <p:txBody>
          <a:bodyPr wrap="square" rtlCol="0" anchor="ctr"/>
          <a:lstStyle/>
          <a:p>
            <a:pPr marL="0" indent="0" algn="ctr">
              <a:buNone/>
            </a:pPr>
            <a:r>
              <a:rPr lang="en-US" sz="2000" b="1" dirty="0">
                <a:solidFill>
                  <a:srgbClr val="1F3E7D"/>
                </a:solidFill>
                <a:latin typeface="Calibri" panose="020F0502020204030204" pitchFamily="34" charset="0"/>
                <a:ea typeface="Calibri" panose="020F0502020204030204" pitchFamily="34" charset="-122"/>
                <a:cs typeface="Calibri" panose="020F0502020204030204" pitchFamily="34" charset="-120"/>
              </a:rPr>
              <a:t>PCR  =  Put Open Interest ÷  Call Open Interest </a:t>
            </a:r>
            <a:endParaRPr lang="en-US" sz="2000" dirty="0"/>
          </a:p>
        </p:txBody>
      </p:sp>
      <p:sp>
        <p:nvSpPr>
          <p:cNvPr id="7" name="Shape 4"/>
          <p:cNvSpPr/>
          <p:nvPr/>
        </p:nvSpPr>
        <p:spPr>
          <a:xfrm>
            <a:off x="320040" y="1993392"/>
            <a:ext cx="3931920" cy="502920"/>
          </a:xfrm>
          <a:prstGeom prst="rect">
            <a:avLst/>
          </a:prstGeom>
          <a:solidFill>
            <a:srgbClr val="217346"/>
          </a:solidFill>
          <a:ln w="12700">
            <a:solidFill>
              <a:srgbClr val="217346"/>
            </a:solidFill>
            <a:prstDash val="solid"/>
          </a:ln>
        </p:spPr>
      </p:sp>
      <p:sp>
        <p:nvSpPr>
          <p:cNvPr id="8" name="Text 5"/>
          <p:cNvSpPr/>
          <p:nvPr/>
        </p:nvSpPr>
        <p:spPr>
          <a:xfrm>
            <a:off x="320040" y="1993392"/>
            <a:ext cx="3931920" cy="502920"/>
          </a:xfrm>
          <a:prstGeom prst="rect">
            <a:avLst/>
          </a:prstGeom>
          <a:noFill/>
        </p:spPr>
        <p:txBody>
          <a:bodyPr wrap="square" rtlCol="0" anchor="ctr"/>
          <a:lstStyle/>
          <a:p>
            <a:pPr marL="0" indent="0" algn="ctr">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PCR &lt; 1  →  More Calls  →  Bullish Tilt</a:t>
            </a:r>
            <a:endParaRPr lang="en-US" sz="1200" dirty="0"/>
          </a:p>
        </p:txBody>
      </p:sp>
      <p:sp>
        <p:nvSpPr>
          <p:cNvPr id="9" name="Shape 6"/>
          <p:cNvSpPr/>
          <p:nvPr/>
        </p:nvSpPr>
        <p:spPr>
          <a:xfrm>
            <a:off x="4251960" y="1993392"/>
            <a:ext cx="640080" cy="502920"/>
          </a:xfrm>
          <a:prstGeom prst="rect">
            <a:avLst/>
          </a:prstGeom>
          <a:solidFill>
            <a:srgbClr val="595959"/>
          </a:solidFill>
          <a:ln w="12700">
            <a:solidFill>
              <a:srgbClr val="595959"/>
            </a:solidFill>
            <a:prstDash val="solid"/>
          </a:ln>
        </p:spPr>
      </p:sp>
      <p:sp>
        <p:nvSpPr>
          <p:cNvPr id="10" name="Text 7"/>
          <p:cNvSpPr/>
          <p:nvPr/>
        </p:nvSpPr>
        <p:spPr>
          <a:xfrm>
            <a:off x="4251960" y="1993392"/>
            <a:ext cx="640080" cy="502920"/>
          </a:xfrm>
          <a:prstGeom prst="rect">
            <a:avLst/>
          </a:prstGeom>
          <a:noFill/>
        </p:spPr>
        <p:txBody>
          <a:bodyPr wrap="square"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 1</a:t>
            </a:r>
            <a:endParaRPr lang="en-US" sz="1100" dirty="0"/>
          </a:p>
        </p:txBody>
      </p:sp>
      <p:sp>
        <p:nvSpPr>
          <p:cNvPr id="11" name="Shape 8"/>
          <p:cNvSpPr/>
          <p:nvPr/>
        </p:nvSpPr>
        <p:spPr>
          <a:xfrm>
            <a:off x="4892040" y="1993392"/>
            <a:ext cx="3931920" cy="502920"/>
          </a:xfrm>
          <a:prstGeom prst="rect">
            <a:avLst/>
          </a:prstGeom>
          <a:solidFill>
            <a:srgbClr val="C00000"/>
          </a:solidFill>
          <a:ln w="12700">
            <a:solidFill>
              <a:srgbClr val="C00000"/>
            </a:solidFill>
            <a:prstDash val="solid"/>
          </a:ln>
        </p:spPr>
      </p:sp>
      <p:sp>
        <p:nvSpPr>
          <p:cNvPr id="12" name="Text 9"/>
          <p:cNvSpPr/>
          <p:nvPr/>
        </p:nvSpPr>
        <p:spPr>
          <a:xfrm>
            <a:off x="4892040" y="1993392"/>
            <a:ext cx="3931920" cy="502920"/>
          </a:xfrm>
          <a:prstGeom prst="rect">
            <a:avLst/>
          </a:prstGeom>
          <a:noFill/>
        </p:spPr>
        <p:txBody>
          <a:bodyPr wrap="square" rtlCol="0" anchor="ctr"/>
          <a:lstStyle/>
          <a:p>
            <a:pPr marL="0" indent="0" algn="ctr">
              <a:buNone/>
            </a:pPr>
            <a:r>
              <a:rPr lang="en-US" sz="1200" b="1" dirty="0">
                <a:solidFill>
                  <a:srgbClr val="FFFFFF"/>
                </a:solidFill>
                <a:latin typeface="Calibri" panose="020F0502020204030204" pitchFamily="34" charset="0"/>
                <a:ea typeface="Calibri" panose="020F0502020204030204" pitchFamily="34" charset="-122"/>
                <a:cs typeface="Calibri" panose="020F0502020204030204" pitchFamily="34" charset="-120"/>
              </a:rPr>
              <a:t>PCR &gt; 1  →  More Puts  →  Bearish Tilt</a:t>
            </a:r>
            <a:endParaRPr lang="en-US" sz="1200" dirty="0"/>
          </a:p>
        </p:txBody>
      </p:sp>
      <p:sp>
        <p:nvSpPr>
          <p:cNvPr id="13" name="Text 10"/>
          <p:cNvSpPr/>
          <p:nvPr/>
        </p:nvSpPr>
        <p:spPr>
          <a:xfrm>
            <a:off x="320040" y="2651760"/>
            <a:ext cx="8503920" cy="347472"/>
          </a:xfrm>
          <a:prstGeom prst="rect">
            <a:avLst/>
          </a:prstGeom>
          <a:noFill/>
        </p:spPr>
        <p:txBody>
          <a:bodyPr wrap="square" lIns="0" tIns="0" rIns="0" bIns="0" rtlCol="0" anchor="ctr"/>
          <a:lstStyle/>
          <a:p>
            <a:pPr marL="0" indent="0">
              <a:buNone/>
            </a:pPr>
            <a:r>
              <a:rPr lang="en-US" sz="1400" b="1" dirty="0">
                <a:solidFill>
                  <a:srgbClr val="1F3E7D"/>
                </a:solidFill>
                <a:latin typeface="Calibri" panose="020F0502020204030204" pitchFamily="34" charset="0"/>
                <a:ea typeface="Calibri" panose="020F0502020204030204" pitchFamily="34" charset="-122"/>
                <a:cs typeface="Calibri" panose="020F0502020204030204" pitchFamily="34" charset="-120"/>
              </a:rPr>
              <a:t>Types of PCR</a:t>
            </a:r>
            <a:endParaRPr lang="en-US" sz="1400" dirty="0"/>
          </a:p>
        </p:txBody>
      </p:sp>
      <p:sp>
        <p:nvSpPr>
          <p:cNvPr id="14" name="Shape 11"/>
          <p:cNvSpPr/>
          <p:nvPr/>
        </p:nvSpPr>
        <p:spPr>
          <a:xfrm>
            <a:off x="320040" y="3063240"/>
            <a:ext cx="2743200" cy="1691640"/>
          </a:xfrm>
          <a:prstGeom prst="rect">
            <a:avLst/>
          </a:prstGeom>
          <a:solidFill>
            <a:srgbClr val="F2F2F2"/>
          </a:solidFill>
          <a:ln w="12700">
            <a:solidFill>
              <a:srgbClr val="E84E1B"/>
            </a:solidFill>
            <a:prstDash val="solid"/>
          </a:ln>
        </p:spPr>
      </p:sp>
      <p:sp>
        <p:nvSpPr>
          <p:cNvPr id="15" name="Shape 12"/>
          <p:cNvSpPr/>
          <p:nvPr/>
        </p:nvSpPr>
        <p:spPr>
          <a:xfrm>
            <a:off x="320040" y="3063240"/>
            <a:ext cx="2743200" cy="292608"/>
          </a:xfrm>
          <a:prstGeom prst="rect">
            <a:avLst/>
          </a:prstGeom>
          <a:solidFill>
            <a:srgbClr val="1F3E7D"/>
          </a:solidFill>
          <a:ln w="12700">
            <a:solidFill>
              <a:srgbClr val="1F3E7D"/>
            </a:solidFill>
            <a:prstDash val="solid"/>
          </a:ln>
        </p:spPr>
      </p:sp>
      <p:sp>
        <p:nvSpPr>
          <p:cNvPr id="16" name="Text 13"/>
          <p:cNvSpPr/>
          <p:nvPr/>
        </p:nvSpPr>
        <p:spPr>
          <a:xfrm>
            <a:off x="365760" y="3063240"/>
            <a:ext cx="2651760" cy="292608"/>
          </a:xfrm>
          <a:prstGeom prst="rect">
            <a:avLst/>
          </a:prstGeom>
          <a:noFill/>
        </p:spPr>
        <p:txBody>
          <a:bodyPr wrap="square" rtlCol="0" anchor="ctr"/>
          <a:lstStyle/>
          <a:p>
            <a:pPr marL="0" indent="0" algn="ctr">
              <a:buNone/>
            </a:pPr>
            <a:r>
              <a:rPr lang="en-US" sz="1000" b="1" dirty="0">
                <a:solidFill>
                  <a:srgbClr val="FFFFFF"/>
                </a:solidFill>
                <a:latin typeface="Calibri" panose="020F0502020204030204" pitchFamily="34" charset="0"/>
                <a:ea typeface="Calibri" panose="020F0502020204030204" pitchFamily="34" charset="-122"/>
                <a:cs typeface="Calibri" panose="020F0502020204030204" pitchFamily="34" charset="-120"/>
              </a:rPr>
              <a:t>PCR (OI)  |  Most Common</a:t>
            </a:r>
            <a:endParaRPr lang="en-US" sz="1000" dirty="0"/>
          </a:p>
        </p:txBody>
      </p:sp>
      <p:sp>
        <p:nvSpPr>
          <p:cNvPr id="17" name="Text 14"/>
          <p:cNvSpPr/>
          <p:nvPr/>
        </p:nvSpPr>
        <p:spPr>
          <a:xfrm>
            <a:off x="411480" y="3401568"/>
            <a:ext cx="2560320" cy="1280160"/>
          </a:xfrm>
          <a:prstGeom prst="rect">
            <a:avLst/>
          </a:prstGeom>
          <a:noFill/>
        </p:spPr>
        <p:txBody>
          <a:bodyPr wrap="square" lIns="0" tIns="0" rIns="0" bIns="0" rtlCol="0" anchor="ctr"/>
          <a:lstStyle/>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Based on Open Interest of puts vs. calls.</a:t>
            </a:r>
            <a:endParaRPr lang="en-US" sz="1200" dirty="0"/>
          </a:p>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More reliable — reflects accumulated positions over time.</a:t>
            </a:r>
            <a:endParaRPr lang="en-US" sz="1200" dirty="0"/>
          </a:p>
        </p:txBody>
      </p:sp>
      <p:sp>
        <p:nvSpPr>
          <p:cNvPr id="18" name="Shape 15"/>
          <p:cNvSpPr/>
          <p:nvPr/>
        </p:nvSpPr>
        <p:spPr>
          <a:xfrm>
            <a:off x="3172968" y="3063240"/>
            <a:ext cx="2743200" cy="1691640"/>
          </a:xfrm>
          <a:prstGeom prst="rect">
            <a:avLst/>
          </a:prstGeom>
          <a:solidFill>
            <a:srgbClr val="F2F2F2"/>
          </a:solidFill>
          <a:ln w="12700">
            <a:solidFill>
              <a:srgbClr val="E84E1B"/>
            </a:solidFill>
            <a:prstDash val="solid"/>
          </a:ln>
        </p:spPr>
      </p:sp>
      <p:sp>
        <p:nvSpPr>
          <p:cNvPr id="19" name="Shape 16"/>
          <p:cNvSpPr/>
          <p:nvPr/>
        </p:nvSpPr>
        <p:spPr>
          <a:xfrm>
            <a:off x="3172968" y="3063240"/>
            <a:ext cx="2743200" cy="292608"/>
          </a:xfrm>
          <a:prstGeom prst="rect">
            <a:avLst/>
          </a:prstGeom>
          <a:solidFill>
            <a:srgbClr val="1F3E7D"/>
          </a:solidFill>
          <a:ln w="12700">
            <a:solidFill>
              <a:srgbClr val="1F3E7D"/>
            </a:solidFill>
            <a:prstDash val="solid"/>
          </a:ln>
        </p:spPr>
      </p:sp>
      <p:sp>
        <p:nvSpPr>
          <p:cNvPr id="20" name="Text 17"/>
          <p:cNvSpPr/>
          <p:nvPr/>
        </p:nvSpPr>
        <p:spPr>
          <a:xfrm>
            <a:off x="3218688" y="3063240"/>
            <a:ext cx="2651760" cy="292608"/>
          </a:xfrm>
          <a:prstGeom prst="rect">
            <a:avLst/>
          </a:prstGeom>
          <a:noFill/>
        </p:spPr>
        <p:txBody>
          <a:bodyPr wrap="square" rtlCol="0" anchor="ctr"/>
          <a:lstStyle/>
          <a:p>
            <a:pPr marL="0" indent="0" algn="ctr">
              <a:buNone/>
            </a:pPr>
            <a:r>
              <a:rPr lang="en-US" sz="1000" b="1" dirty="0">
                <a:solidFill>
                  <a:srgbClr val="FFFFFF"/>
                </a:solidFill>
                <a:latin typeface="Calibri" panose="020F0502020204030204" pitchFamily="34" charset="0"/>
                <a:ea typeface="Calibri" panose="020F0502020204030204" pitchFamily="34" charset="-122"/>
                <a:cs typeface="Calibri" panose="020F0502020204030204" pitchFamily="34" charset="-120"/>
              </a:rPr>
              <a:t>PCR (Volume)  |  Intraday</a:t>
            </a:r>
            <a:endParaRPr lang="en-US" sz="1000" dirty="0"/>
          </a:p>
        </p:txBody>
      </p:sp>
      <p:sp>
        <p:nvSpPr>
          <p:cNvPr id="21" name="Text 18"/>
          <p:cNvSpPr/>
          <p:nvPr/>
        </p:nvSpPr>
        <p:spPr>
          <a:xfrm>
            <a:off x="3264408" y="3401568"/>
            <a:ext cx="2560320" cy="1280160"/>
          </a:xfrm>
          <a:prstGeom prst="rect">
            <a:avLst/>
          </a:prstGeom>
          <a:noFill/>
        </p:spPr>
        <p:txBody>
          <a:bodyPr wrap="square" lIns="0" tIns="0" rIns="0" bIns="0" rtlCol="0" anchor="ctr"/>
          <a:lstStyle/>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Based on daily trading volume.</a:t>
            </a:r>
            <a:endParaRPr lang="en-US" sz="1200" dirty="0"/>
          </a:p>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More sensitive to intraday sentiment &amp; fast-moving markets.</a:t>
            </a:r>
            <a:endParaRPr lang="en-US" sz="1200" dirty="0"/>
          </a:p>
        </p:txBody>
      </p:sp>
      <p:sp>
        <p:nvSpPr>
          <p:cNvPr id="22" name="Shape 19"/>
          <p:cNvSpPr/>
          <p:nvPr/>
        </p:nvSpPr>
        <p:spPr>
          <a:xfrm>
            <a:off x="6025896" y="3063240"/>
            <a:ext cx="2743200" cy="1691640"/>
          </a:xfrm>
          <a:prstGeom prst="rect">
            <a:avLst/>
          </a:prstGeom>
          <a:solidFill>
            <a:srgbClr val="F2F2F2"/>
          </a:solidFill>
          <a:ln w="12700">
            <a:solidFill>
              <a:srgbClr val="E84E1B"/>
            </a:solidFill>
            <a:prstDash val="solid"/>
          </a:ln>
        </p:spPr>
      </p:sp>
      <p:sp>
        <p:nvSpPr>
          <p:cNvPr id="23" name="Shape 20"/>
          <p:cNvSpPr/>
          <p:nvPr/>
        </p:nvSpPr>
        <p:spPr>
          <a:xfrm>
            <a:off x="6025896" y="3063240"/>
            <a:ext cx="2743200" cy="292608"/>
          </a:xfrm>
          <a:prstGeom prst="rect">
            <a:avLst/>
          </a:prstGeom>
          <a:solidFill>
            <a:srgbClr val="1F3E7D"/>
          </a:solidFill>
          <a:ln w="12700">
            <a:solidFill>
              <a:srgbClr val="1F3E7D"/>
            </a:solidFill>
            <a:prstDash val="solid"/>
          </a:ln>
        </p:spPr>
      </p:sp>
      <p:sp>
        <p:nvSpPr>
          <p:cNvPr id="24" name="Text 21"/>
          <p:cNvSpPr/>
          <p:nvPr/>
        </p:nvSpPr>
        <p:spPr>
          <a:xfrm>
            <a:off x="6071616" y="3063240"/>
            <a:ext cx="2651760" cy="292608"/>
          </a:xfrm>
          <a:prstGeom prst="rect">
            <a:avLst/>
          </a:prstGeom>
          <a:noFill/>
        </p:spPr>
        <p:txBody>
          <a:bodyPr wrap="square" rtlCol="0" anchor="ctr"/>
          <a:lstStyle/>
          <a:p>
            <a:pPr marL="0" indent="0" algn="ctr">
              <a:buNone/>
            </a:pPr>
            <a:r>
              <a:rPr lang="en-US" sz="1000" b="1" dirty="0">
                <a:solidFill>
                  <a:srgbClr val="FFFFFF"/>
                </a:solidFill>
                <a:latin typeface="Calibri" panose="020F0502020204030204" pitchFamily="34" charset="0"/>
                <a:ea typeface="Calibri" panose="020F0502020204030204" pitchFamily="34" charset="-122"/>
                <a:cs typeface="Calibri" panose="020F0502020204030204" pitchFamily="34" charset="-120"/>
              </a:rPr>
              <a:t>PCR (Index)  |  Institutional</a:t>
            </a:r>
            <a:endParaRPr lang="en-US" sz="1000" dirty="0"/>
          </a:p>
        </p:txBody>
      </p:sp>
      <p:sp>
        <p:nvSpPr>
          <p:cNvPr id="25" name="Text 22"/>
          <p:cNvSpPr/>
          <p:nvPr/>
        </p:nvSpPr>
        <p:spPr>
          <a:xfrm>
            <a:off x="6117336" y="3401568"/>
            <a:ext cx="2560320" cy="1280160"/>
          </a:xfrm>
          <a:prstGeom prst="rect">
            <a:avLst/>
          </a:prstGeom>
          <a:noFill/>
        </p:spPr>
        <p:txBody>
          <a:bodyPr wrap="square" lIns="0" tIns="0" rIns="0" bIns="0" rtlCol="0" anchor="ctr"/>
          <a:lstStyle/>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Calculated for index options (Nifty, BankNifty).</a:t>
            </a:r>
            <a:endParaRPr lang="en-US" sz="1200" dirty="0"/>
          </a:p>
          <a:p>
            <a:pPr marL="0" indent="0">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Preferred by institutional traders for macro-level view.</a:t>
            </a:r>
            <a:endParaRPr lang="en-US" sz="1200" dirty="0"/>
          </a:p>
        </p:txBody>
      </p:sp>
      <p:sp>
        <p:nvSpPr>
          <p:cNvPr id="26" name="Text 23"/>
          <p:cNvSpPr/>
          <p:nvPr/>
        </p:nvSpPr>
        <p:spPr>
          <a:xfrm>
            <a:off x="320040" y="4733544"/>
            <a:ext cx="8503920" cy="274320"/>
          </a:xfrm>
          <a:prstGeom prst="rect">
            <a:avLst/>
          </a:prstGeom>
          <a:noFill/>
        </p:spPr>
        <p:txBody>
          <a:bodyPr wrap="square" rtlCol="0" anchor="ctr"/>
          <a:lstStyle/>
          <a:p>
            <a:pPr marL="0" indent="0">
              <a:buNone/>
            </a:pPr>
            <a:r>
              <a:rPr lang="en-US" sz="1000" i="1" dirty="0">
                <a:solidFill>
                  <a:srgbClr val="595959"/>
                </a:solidFill>
                <a:latin typeface="Calibri" panose="020F0502020204030204" pitchFamily="34" charset="0"/>
                <a:ea typeface="Calibri" panose="020F0502020204030204" pitchFamily="34" charset="-122"/>
                <a:cs typeface="Calibri" panose="020F0502020204030204" pitchFamily="34" charset="-120"/>
              </a:rPr>
              <a:t>Example :  Nifty Put OI = 45,00,000  |  Nifty Call OI = 38,00,000  →  PCR = 45,00,000 ÷ 38,00,000  =  1.18  (Bearish tilt)</a:t>
            </a:r>
            <a:endParaRPr lang="en-US" sz="1000" dirty="0"/>
          </a:p>
        </p:txBody>
      </p:sp>
      <p:sp>
        <p:nvSpPr>
          <p:cNvPr id="27" name="Shape 24"/>
          <p:cNvSpPr/>
          <p:nvPr/>
        </p:nvSpPr>
        <p:spPr>
          <a:xfrm>
            <a:off x="0" y="5001768"/>
            <a:ext cx="9144000" cy="141732"/>
          </a:xfrm>
          <a:prstGeom prst="rect">
            <a:avLst/>
          </a:prstGeom>
          <a:solidFill>
            <a:srgbClr val="E84E1B"/>
          </a:solidFill>
          <a:ln w="12700">
            <a:solidFill>
              <a:srgbClr val="E84E1B"/>
            </a:solidFill>
            <a:prstDash val="solid"/>
          </a:ln>
        </p:spPr>
      </p:sp>
      <p:sp>
        <p:nvSpPr>
          <p:cNvPr id="28" name="Text 25"/>
          <p:cNvSpPr/>
          <p:nvPr/>
        </p:nvSpPr>
        <p:spPr>
          <a:xfrm>
            <a:off x="182880" y="5001768"/>
            <a:ext cx="8778240" cy="141732"/>
          </a:xfrm>
          <a:prstGeom prst="rect">
            <a:avLst/>
          </a:prstGeom>
          <a:noFill/>
        </p:spPr>
        <p:txBody>
          <a:bodyPr wrap="square" rtlCol="0" anchor="ctr"/>
          <a:lstStyle/>
          <a:p>
            <a:pPr marL="0" indent="0">
              <a:buNone/>
            </a:pPr>
            <a:r>
              <a:rPr lang="en-US" sz="750" dirty="0">
                <a:solidFill>
                  <a:srgbClr val="FFFFFF"/>
                </a:solidFill>
                <a:latin typeface="Calibri" panose="020F0502020204030204" pitchFamily="34" charset="0"/>
                <a:ea typeface="Calibri" panose="020F0502020204030204" pitchFamily="34" charset="-122"/>
                <a:cs typeface="Calibri" panose="020F0502020204030204" pitchFamily="34" charset="-120"/>
              </a:rPr>
              <a:t>Disclaimer: Stock/Index, prices, and strikes used are for illustration purposes only and should not be considered recommendation</a:t>
            </a:r>
            <a:endParaRPr lang="en-US" sz="750" dirty="0"/>
          </a:p>
        </p:txBody>
      </p:sp>
      <p:pic>
        <p:nvPicPr>
          <p:cNvPr id="29" name="Picture 28" descr="Stocko (2) (2)"/>
          <p:cNvPicPr>
            <a:picLocks noChangeAspect="1"/>
          </p:cNvPicPr>
          <p:nvPr/>
        </p:nvPicPr>
        <p:blipFill>
          <a:blip r:embed="rId1"/>
          <a:srcRect l="12581" t="34509" r="13712" b="33398"/>
          <a:stretch>
            <a:fillRect/>
          </a:stretch>
        </p:blipFill>
        <p:spPr>
          <a:xfrm>
            <a:off x="7435850" y="40640"/>
            <a:ext cx="1407160" cy="61341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320040" y="658368"/>
            <a:ext cx="8503920" cy="45720"/>
          </a:xfrm>
          <a:prstGeom prst="rect">
            <a:avLst/>
          </a:prstGeom>
          <a:solidFill>
            <a:srgbClr val="E84E1B"/>
          </a:solidFill>
          <a:ln w="12700">
            <a:solidFill>
              <a:srgbClr val="E84E1B"/>
            </a:solidFill>
            <a:prstDash val="solid"/>
          </a:ln>
        </p:spPr>
      </p:sp>
      <p:sp>
        <p:nvSpPr>
          <p:cNvPr id="4" name="Text 1"/>
          <p:cNvSpPr/>
          <p:nvPr/>
        </p:nvSpPr>
        <p:spPr>
          <a:xfrm>
            <a:off x="320040" y="73152"/>
            <a:ext cx="7406640" cy="566928"/>
          </a:xfrm>
          <a:prstGeom prst="rect">
            <a:avLst/>
          </a:prstGeom>
          <a:noFill/>
        </p:spPr>
        <p:txBody>
          <a:bodyPr wrap="square" lIns="0" tIns="0" rIns="0" bIns="0" rtlCol="0" anchor="ctr"/>
          <a:lstStyle/>
          <a:p>
            <a:pPr marL="0" indent="0">
              <a:buNone/>
            </a:pPr>
            <a:r>
              <a:rPr lang="en-US" sz="2800" b="1" dirty="0">
                <a:solidFill>
                  <a:srgbClr val="E84E1B"/>
                </a:solidFill>
                <a:latin typeface="Calibri" panose="020F0502020204030204" pitchFamily="34" charset="0"/>
                <a:ea typeface="Calibri" panose="020F0502020204030204" pitchFamily="34" charset="-122"/>
                <a:cs typeface="Calibri" panose="020F0502020204030204" pitchFamily="34" charset="-120"/>
              </a:rPr>
              <a:t>PCR : </a:t>
            </a:r>
            <a:r>
              <a:rPr lang="en-US" sz="2800" b="1" dirty="0">
                <a:solidFill>
                  <a:srgbClr val="1F3E7D"/>
                </a:solidFill>
                <a:latin typeface="Calibri" panose="020F0502020204030204" pitchFamily="34" charset="0"/>
                <a:ea typeface="Calibri" panose="020F0502020204030204" pitchFamily="34" charset="-122"/>
                <a:cs typeface="Calibri" panose="020F0502020204030204" pitchFamily="34" charset="-120"/>
              </a:rPr>
              <a:t>Sentiment Indicator</a:t>
            </a:r>
            <a:endParaRPr lang="en-US" sz="2800" dirty="0"/>
          </a:p>
        </p:txBody>
      </p:sp>
      <p:sp>
        <p:nvSpPr>
          <p:cNvPr id="5" name="Text 2"/>
          <p:cNvSpPr/>
          <p:nvPr/>
        </p:nvSpPr>
        <p:spPr>
          <a:xfrm>
            <a:off x="320040" y="777240"/>
            <a:ext cx="3657600" cy="274320"/>
          </a:xfrm>
          <a:prstGeom prst="rect">
            <a:avLst/>
          </a:prstGeom>
          <a:noFill/>
        </p:spPr>
        <p:txBody>
          <a:bodyPr wrap="square" lIns="0" tIns="0" rIns="0" bIns="0" rtlCol="0" anchor="ctr"/>
          <a:lstStyle/>
          <a:p>
            <a:pPr marL="0" indent="0">
              <a:buNone/>
            </a:pPr>
            <a:r>
              <a:rPr lang="en-US" sz="1300" b="1" dirty="0">
                <a:solidFill>
                  <a:srgbClr val="1F3E7D"/>
                </a:solidFill>
                <a:latin typeface="Calibri" panose="020F0502020204030204" pitchFamily="34" charset="0"/>
                <a:ea typeface="Calibri" panose="020F0502020204030204" pitchFamily="34" charset="-122"/>
                <a:cs typeface="Calibri" panose="020F0502020204030204" pitchFamily="34" charset="-120"/>
              </a:rPr>
              <a:t>PCR Sentiment Scale</a:t>
            </a:r>
            <a:endParaRPr lang="en-US" sz="1300" dirty="0"/>
          </a:p>
        </p:txBody>
      </p:sp>
      <p:sp>
        <p:nvSpPr>
          <p:cNvPr id="6" name="Shape 3"/>
          <p:cNvSpPr/>
          <p:nvPr/>
        </p:nvSpPr>
        <p:spPr>
          <a:xfrm>
            <a:off x="320040" y="1078992"/>
            <a:ext cx="1463040" cy="384048"/>
          </a:xfrm>
          <a:prstGeom prst="rect">
            <a:avLst/>
          </a:prstGeom>
          <a:solidFill>
            <a:srgbClr val="006400"/>
          </a:solidFill>
          <a:ln w="12700">
            <a:solidFill>
              <a:srgbClr val="006400"/>
            </a:solidFill>
            <a:prstDash val="solid"/>
          </a:ln>
        </p:spPr>
      </p:sp>
      <p:sp>
        <p:nvSpPr>
          <p:cNvPr id="7" name="Shape 4"/>
          <p:cNvSpPr/>
          <p:nvPr/>
        </p:nvSpPr>
        <p:spPr>
          <a:xfrm>
            <a:off x="1783080" y="1078992"/>
            <a:ext cx="1463040" cy="384048"/>
          </a:xfrm>
          <a:prstGeom prst="rect">
            <a:avLst/>
          </a:prstGeom>
          <a:solidFill>
            <a:srgbClr val="217346"/>
          </a:solidFill>
          <a:ln w="12700">
            <a:solidFill>
              <a:srgbClr val="217346"/>
            </a:solidFill>
            <a:prstDash val="solid"/>
          </a:ln>
        </p:spPr>
      </p:sp>
      <p:sp>
        <p:nvSpPr>
          <p:cNvPr id="8" name="Shape 5"/>
          <p:cNvSpPr/>
          <p:nvPr/>
        </p:nvSpPr>
        <p:spPr>
          <a:xfrm>
            <a:off x="3246120" y="1078992"/>
            <a:ext cx="1463040" cy="384048"/>
          </a:xfrm>
          <a:prstGeom prst="rect">
            <a:avLst/>
          </a:prstGeom>
          <a:solidFill>
            <a:srgbClr val="BF8F00"/>
          </a:solidFill>
          <a:ln w="12700">
            <a:solidFill>
              <a:srgbClr val="BF8F00"/>
            </a:solidFill>
            <a:prstDash val="solid"/>
          </a:ln>
        </p:spPr>
      </p:sp>
      <p:sp>
        <p:nvSpPr>
          <p:cNvPr id="9" name="Shape 6"/>
          <p:cNvSpPr/>
          <p:nvPr/>
        </p:nvSpPr>
        <p:spPr>
          <a:xfrm>
            <a:off x="4709160" y="1078992"/>
            <a:ext cx="1463040" cy="384048"/>
          </a:xfrm>
          <a:prstGeom prst="rect">
            <a:avLst/>
          </a:prstGeom>
          <a:solidFill>
            <a:srgbClr val="C55A11"/>
          </a:solidFill>
          <a:ln w="12700">
            <a:solidFill>
              <a:srgbClr val="C55A11"/>
            </a:solidFill>
            <a:prstDash val="solid"/>
          </a:ln>
        </p:spPr>
      </p:sp>
      <p:sp>
        <p:nvSpPr>
          <p:cNvPr id="10" name="Shape 7"/>
          <p:cNvSpPr/>
          <p:nvPr/>
        </p:nvSpPr>
        <p:spPr>
          <a:xfrm>
            <a:off x="6172200" y="1078992"/>
            <a:ext cx="1737360" cy="384048"/>
          </a:xfrm>
          <a:prstGeom prst="rect">
            <a:avLst/>
          </a:prstGeom>
          <a:solidFill>
            <a:srgbClr val="C00000"/>
          </a:solidFill>
          <a:ln w="12700">
            <a:solidFill>
              <a:srgbClr val="C00000"/>
            </a:solidFill>
            <a:prstDash val="solid"/>
          </a:ln>
        </p:spPr>
      </p:sp>
      <p:sp>
        <p:nvSpPr>
          <p:cNvPr id="11" name="Text 8"/>
          <p:cNvSpPr/>
          <p:nvPr/>
        </p:nvSpPr>
        <p:spPr>
          <a:xfrm>
            <a:off x="320040" y="1481328"/>
            <a:ext cx="1463040" cy="475488"/>
          </a:xfrm>
          <a:prstGeom prst="rect">
            <a:avLst/>
          </a:prstGeom>
          <a:noFill/>
        </p:spPr>
        <p:txBody>
          <a:bodyPr wrap="square" rtlCol="0" anchor="ctr"/>
          <a:lstStyle/>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&lt; 0.5</a:t>
            </a:r>
            <a:endParaRPr lang="en-US" sz="900" dirty="0"/>
          </a:p>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Extreme</a:t>
            </a:r>
            <a:endParaRPr lang="en-US" sz="900" dirty="0"/>
          </a:p>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Bullish</a:t>
            </a:r>
            <a:endParaRPr lang="en-US" sz="900" dirty="0"/>
          </a:p>
        </p:txBody>
      </p:sp>
      <p:sp>
        <p:nvSpPr>
          <p:cNvPr id="12" name="Text 9"/>
          <p:cNvSpPr/>
          <p:nvPr/>
        </p:nvSpPr>
        <p:spPr>
          <a:xfrm>
            <a:off x="1783080" y="1481328"/>
            <a:ext cx="1463040" cy="475488"/>
          </a:xfrm>
          <a:prstGeom prst="rect">
            <a:avLst/>
          </a:prstGeom>
          <a:noFill/>
        </p:spPr>
        <p:txBody>
          <a:bodyPr wrap="square" rtlCol="0" anchor="ctr"/>
          <a:lstStyle/>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0.5–0.7</a:t>
            </a:r>
            <a:endParaRPr lang="en-US" sz="900" dirty="0"/>
          </a:p>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Bullish</a:t>
            </a:r>
            <a:endParaRPr lang="en-US" sz="900" dirty="0"/>
          </a:p>
        </p:txBody>
      </p:sp>
      <p:sp>
        <p:nvSpPr>
          <p:cNvPr id="13" name="Text 10"/>
          <p:cNvSpPr/>
          <p:nvPr/>
        </p:nvSpPr>
        <p:spPr>
          <a:xfrm>
            <a:off x="3246120" y="1481328"/>
            <a:ext cx="1463040" cy="475488"/>
          </a:xfrm>
          <a:prstGeom prst="rect">
            <a:avLst/>
          </a:prstGeom>
          <a:noFill/>
        </p:spPr>
        <p:txBody>
          <a:bodyPr wrap="square" rtlCol="0" anchor="ctr"/>
          <a:lstStyle/>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0.7–1.0</a:t>
            </a:r>
            <a:endParaRPr lang="en-US" sz="900" dirty="0"/>
          </a:p>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Neutral</a:t>
            </a:r>
            <a:endParaRPr lang="en-US" sz="900" dirty="0"/>
          </a:p>
        </p:txBody>
      </p:sp>
      <p:sp>
        <p:nvSpPr>
          <p:cNvPr id="14" name="Text 11"/>
          <p:cNvSpPr/>
          <p:nvPr/>
        </p:nvSpPr>
        <p:spPr>
          <a:xfrm>
            <a:off x="4709160" y="1481328"/>
            <a:ext cx="1463040" cy="475488"/>
          </a:xfrm>
          <a:prstGeom prst="rect">
            <a:avLst/>
          </a:prstGeom>
          <a:noFill/>
        </p:spPr>
        <p:txBody>
          <a:bodyPr wrap="square" rtlCol="0" anchor="ctr"/>
          <a:lstStyle/>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1.0–1.3</a:t>
            </a:r>
            <a:endParaRPr lang="en-US" sz="900" dirty="0"/>
          </a:p>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Bearish</a:t>
            </a:r>
            <a:endParaRPr lang="en-US" sz="900" dirty="0"/>
          </a:p>
        </p:txBody>
      </p:sp>
      <p:sp>
        <p:nvSpPr>
          <p:cNvPr id="15" name="Text 12"/>
          <p:cNvSpPr/>
          <p:nvPr/>
        </p:nvSpPr>
        <p:spPr>
          <a:xfrm>
            <a:off x="6172200" y="1481328"/>
            <a:ext cx="1737360" cy="475488"/>
          </a:xfrm>
          <a:prstGeom prst="rect">
            <a:avLst/>
          </a:prstGeom>
          <a:noFill/>
        </p:spPr>
        <p:txBody>
          <a:bodyPr wrap="square" rtlCol="0" anchor="ctr"/>
          <a:lstStyle/>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&gt; 1.3</a:t>
            </a:r>
            <a:endParaRPr lang="en-US" sz="900" dirty="0"/>
          </a:p>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Extreme</a:t>
            </a:r>
            <a:endParaRPr lang="en-US" sz="900" dirty="0"/>
          </a:p>
          <a:p>
            <a:pPr marL="0" indent="0" algn="ctr">
              <a:buNone/>
            </a:pPr>
            <a:r>
              <a:rPr lang="en-US" sz="900" dirty="0">
                <a:solidFill>
                  <a:srgbClr val="595959"/>
                </a:solidFill>
                <a:latin typeface="Calibri" panose="020F0502020204030204" pitchFamily="34" charset="0"/>
                <a:ea typeface="Calibri" panose="020F0502020204030204" pitchFamily="34" charset="-122"/>
                <a:cs typeface="Calibri" panose="020F0502020204030204" pitchFamily="34" charset="-120"/>
              </a:rPr>
              <a:t>Bearish</a:t>
            </a:r>
            <a:endParaRPr lang="en-US" sz="900" dirty="0"/>
          </a:p>
        </p:txBody>
      </p:sp>
      <p:sp>
        <p:nvSpPr>
          <p:cNvPr id="16" name="Shape 13"/>
          <p:cNvSpPr/>
          <p:nvPr/>
        </p:nvSpPr>
        <p:spPr>
          <a:xfrm>
            <a:off x="320040" y="2084832"/>
            <a:ext cx="4206240" cy="2560320"/>
          </a:xfrm>
          <a:prstGeom prst="rect">
            <a:avLst/>
          </a:prstGeom>
          <a:solidFill>
            <a:srgbClr val="FFFFFF"/>
          </a:solidFill>
          <a:ln w="15240">
            <a:solidFill>
              <a:srgbClr val="217346"/>
            </a:solidFill>
            <a:prstDash val="dash"/>
          </a:ln>
        </p:spPr>
      </p:sp>
      <p:sp>
        <p:nvSpPr>
          <p:cNvPr id="17" name="Text 14"/>
          <p:cNvSpPr/>
          <p:nvPr/>
        </p:nvSpPr>
        <p:spPr>
          <a:xfrm>
            <a:off x="457200" y="2148840"/>
            <a:ext cx="3931920" cy="347472"/>
          </a:xfrm>
          <a:prstGeom prst="rect">
            <a:avLst/>
          </a:prstGeom>
          <a:noFill/>
        </p:spPr>
        <p:txBody>
          <a:bodyPr wrap="square" lIns="0" tIns="0" rIns="0" bIns="0" rtlCol="0" anchor="ctr"/>
          <a:lstStyle/>
          <a:p>
            <a:pPr marL="0" indent="0">
              <a:buNone/>
            </a:pPr>
            <a:r>
              <a:rPr lang="en-US" sz="1250" b="1" dirty="0">
                <a:solidFill>
                  <a:srgbClr val="217346"/>
                </a:solidFill>
                <a:latin typeface="Calibri" panose="020F0502020204030204" pitchFamily="34" charset="0"/>
                <a:ea typeface="Calibri" panose="020F0502020204030204" pitchFamily="34" charset="-122"/>
                <a:cs typeface="Calibri" panose="020F0502020204030204" pitchFamily="34" charset="-120"/>
              </a:rPr>
              <a:t>Bullish Signal  (Contrarian – PCR &gt; 1.3)</a:t>
            </a:r>
            <a:endParaRPr lang="en-US" sz="1250" dirty="0"/>
          </a:p>
        </p:txBody>
      </p:sp>
      <p:sp>
        <p:nvSpPr>
          <p:cNvPr id="18" name="Text 15"/>
          <p:cNvSpPr/>
          <p:nvPr/>
        </p:nvSpPr>
        <p:spPr>
          <a:xfrm>
            <a:off x="457200" y="2496312"/>
            <a:ext cx="3931920" cy="256032"/>
          </a:xfrm>
          <a:prstGeom prst="rect">
            <a:avLst/>
          </a:prstGeom>
          <a:noFill/>
        </p:spPr>
        <p:txBody>
          <a:bodyPr wrap="square" lIns="0" tIns="0" rIns="0" bIns="0" rtlCol="0" anchor="ctr"/>
          <a:lstStyle/>
          <a:p>
            <a:pPr marL="0" indent="0">
              <a:buNone/>
            </a:pPr>
            <a:r>
              <a:rPr lang="en-US" sz="1100" i="1" dirty="0">
                <a:solidFill>
                  <a:srgbClr val="595959"/>
                </a:solidFill>
                <a:latin typeface="Calibri" panose="020F0502020204030204" pitchFamily="34" charset="0"/>
                <a:ea typeface="Calibri" panose="020F0502020204030204" pitchFamily="34" charset="-122"/>
                <a:cs typeface="Calibri" panose="020F0502020204030204" pitchFamily="34" charset="-120"/>
              </a:rPr>
              <a:t>Extreme Fear = Potential Buying Opportunity</a:t>
            </a:r>
            <a:endParaRPr lang="en-US" sz="1100" dirty="0"/>
          </a:p>
        </p:txBody>
      </p:sp>
      <p:sp>
        <p:nvSpPr>
          <p:cNvPr id="19" name="Text 16"/>
          <p:cNvSpPr/>
          <p:nvPr/>
        </p:nvSpPr>
        <p:spPr>
          <a:xfrm>
            <a:off x="457200" y="2788920"/>
            <a:ext cx="3931920" cy="1783080"/>
          </a:xfrm>
          <a:prstGeom prst="rect">
            <a:avLst/>
          </a:prstGeom>
          <a:noFill/>
        </p:spPr>
        <p:txBody>
          <a:bodyPr wrap="square" rtlCol="0" anchor="ctr"/>
          <a:lstStyle/>
          <a:p>
            <a:pPr marL="342900" indent="-342900">
              <a:spcAft>
                <a:spcPts val="400"/>
              </a:spcAft>
              <a:buSzPct val="100000"/>
              <a:buChar char="•"/>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Very high PCR (&gt;1.3) → excessive put buying → extreme fear in market</a:t>
            </a:r>
            <a:endParaRPr lang="en-US" sz="1150" dirty="0"/>
          </a:p>
          <a:p>
            <a:pPr marL="342900" indent="-342900">
              <a:spcAft>
                <a:spcPts val="400"/>
              </a:spcAft>
              <a:buSzPct val="100000"/>
              <a:buChar char="•"/>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Contrarian view: market likely oversold, reversal may be near</a:t>
            </a:r>
            <a:endParaRPr lang="en-US" sz="1150" dirty="0"/>
          </a:p>
          <a:p>
            <a:pPr marL="342900" indent="-342900">
              <a:spcAft>
                <a:spcPts val="400"/>
              </a:spcAft>
              <a:buSzPct val="100000"/>
              <a:buChar char="•"/>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Combine with oversold RSI / strong support level for confirmation</a:t>
            </a:r>
            <a:endParaRPr lang="en-US" sz="1150" dirty="0"/>
          </a:p>
        </p:txBody>
      </p:sp>
      <p:sp>
        <p:nvSpPr>
          <p:cNvPr id="20" name="Shape 17"/>
          <p:cNvSpPr/>
          <p:nvPr/>
        </p:nvSpPr>
        <p:spPr>
          <a:xfrm>
            <a:off x="4709160" y="2084832"/>
            <a:ext cx="4206240" cy="2560320"/>
          </a:xfrm>
          <a:prstGeom prst="rect">
            <a:avLst/>
          </a:prstGeom>
          <a:solidFill>
            <a:srgbClr val="FFFFFF"/>
          </a:solidFill>
          <a:ln w="15240">
            <a:solidFill>
              <a:srgbClr val="C00000"/>
            </a:solidFill>
            <a:prstDash val="dash"/>
          </a:ln>
        </p:spPr>
      </p:sp>
      <p:sp>
        <p:nvSpPr>
          <p:cNvPr id="21" name="Text 18"/>
          <p:cNvSpPr/>
          <p:nvPr/>
        </p:nvSpPr>
        <p:spPr>
          <a:xfrm>
            <a:off x="4846320" y="2148840"/>
            <a:ext cx="3931920" cy="347472"/>
          </a:xfrm>
          <a:prstGeom prst="rect">
            <a:avLst/>
          </a:prstGeom>
          <a:noFill/>
        </p:spPr>
        <p:txBody>
          <a:bodyPr wrap="square" lIns="0" tIns="0" rIns="0" bIns="0" rtlCol="0" anchor="ctr"/>
          <a:lstStyle/>
          <a:p>
            <a:pPr marL="0" indent="0">
              <a:buNone/>
            </a:pPr>
            <a:r>
              <a:rPr lang="en-US" sz="1250" b="1" dirty="0">
                <a:solidFill>
                  <a:srgbClr val="C00000"/>
                </a:solidFill>
                <a:latin typeface="Calibri" panose="020F0502020204030204" pitchFamily="34" charset="0"/>
                <a:ea typeface="Calibri" panose="020F0502020204030204" pitchFamily="34" charset="-122"/>
                <a:cs typeface="Calibri" panose="020F0502020204030204" pitchFamily="34" charset="-120"/>
              </a:rPr>
              <a:t>Bearish Signal  (Contrarian – PCR &lt; 0.5)</a:t>
            </a:r>
            <a:endParaRPr lang="en-US" sz="1250" dirty="0"/>
          </a:p>
        </p:txBody>
      </p:sp>
      <p:sp>
        <p:nvSpPr>
          <p:cNvPr id="22" name="Text 19"/>
          <p:cNvSpPr/>
          <p:nvPr/>
        </p:nvSpPr>
        <p:spPr>
          <a:xfrm>
            <a:off x="4846320" y="2496312"/>
            <a:ext cx="3931920" cy="256032"/>
          </a:xfrm>
          <a:prstGeom prst="rect">
            <a:avLst/>
          </a:prstGeom>
          <a:noFill/>
        </p:spPr>
        <p:txBody>
          <a:bodyPr wrap="square" lIns="0" tIns="0" rIns="0" bIns="0" rtlCol="0" anchor="ctr"/>
          <a:lstStyle/>
          <a:p>
            <a:pPr marL="0" indent="0">
              <a:buNone/>
            </a:pPr>
            <a:r>
              <a:rPr lang="en-US" sz="1100" i="1" dirty="0">
                <a:solidFill>
                  <a:srgbClr val="595959"/>
                </a:solidFill>
                <a:latin typeface="Calibri" panose="020F0502020204030204" pitchFamily="34" charset="0"/>
                <a:ea typeface="Calibri" panose="020F0502020204030204" pitchFamily="34" charset="-122"/>
                <a:cs typeface="Calibri" panose="020F0502020204030204" pitchFamily="34" charset="-120"/>
              </a:rPr>
              <a:t>Extreme Greed = Caution Zone</a:t>
            </a:r>
            <a:endParaRPr lang="en-US" sz="1100" dirty="0"/>
          </a:p>
        </p:txBody>
      </p:sp>
      <p:sp>
        <p:nvSpPr>
          <p:cNvPr id="23" name="Text 20"/>
          <p:cNvSpPr/>
          <p:nvPr/>
        </p:nvSpPr>
        <p:spPr>
          <a:xfrm>
            <a:off x="4846320" y="2788920"/>
            <a:ext cx="3931920" cy="1783080"/>
          </a:xfrm>
          <a:prstGeom prst="rect">
            <a:avLst/>
          </a:prstGeom>
          <a:noFill/>
        </p:spPr>
        <p:txBody>
          <a:bodyPr wrap="square" rtlCol="0" anchor="ctr"/>
          <a:lstStyle/>
          <a:p>
            <a:pPr marL="342900" indent="-342900">
              <a:spcAft>
                <a:spcPts val="400"/>
              </a:spcAft>
              <a:buSzPct val="100000"/>
              <a:buChar char="•"/>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Very low PCR (&lt;0.5) → excessive call buying → extreme complacency</a:t>
            </a:r>
            <a:endParaRPr lang="en-US" sz="1150" dirty="0"/>
          </a:p>
          <a:p>
            <a:pPr marL="342900" indent="-342900">
              <a:spcAft>
                <a:spcPts val="400"/>
              </a:spcAft>
              <a:buSzPct val="100000"/>
              <a:buChar char="•"/>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Contrarian view: market likely overbought, correction may follow</a:t>
            </a:r>
            <a:endParaRPr lang="en-US" sz="1150" dirty="0"/>
          </a:p>
          <a:p>
            <a:pPr marL="342900" indent="-342900">
              <a:spcAft>
                <a:spcPts val="400"/>
              </a:spcAft>
              <a:buSzPct val="100000"/>
              <a:buChar char="•"/>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Watch for resistance levels and price-action divergence</a:t>
            </a:r>
            <a:endParaRPr lang="en-US" sz="1150" dirty="0"/>
          </a:p>
        </p:txBody>
      </p:sp>
      <p:sp>
        <p:nvSpPr>
          <p:cNvPr id="24" name="Shape 21"/>
          <p:cNvSpPr/>
          <p:nvPr/>
        </p:nvSpPr>
        <p:spPr>
          <a:xfrm>
            <a:off x="320040" y="4736592"/>
            <a:ext cx="8503920" cy="384048"/>
          </a:xfrm>
          <a:prstGeom prst="rect">
            <a:avLst/>
          </a:prstGeom>
          <a:solidFill>
            <a:srgbClr val="F2F2F2"/>
          </a:solidFill>
          <a:ln w="12700">
            <a:solidFill>
              <a:srgbClr val="C55A11"/>
            </a:solidFill>
            <a:prstDash val="solid"/>
          </a:ln>
        </p:spPr>
      </p:sp>
      <p:sp>
        <p:nvSpPr>
          <p:cNvPr id="25" name="Text 22"/>
          <p:cNvSpPr/>
          <p:nvPr/>
        </p:nvSpPr>
        <p:spPr>
          <a:xfrm>
            <a:off x="457200" y="4736592"/>
            <a:ext cx="8321040" cy="384048"/>
          </a:xfrm>
          <a:prstGeom prst="rect">
            <a:avLst/>
          </a:prstGeom>
          <a:noFill/>
        </p:spPr>
        <p:txBody>
          <a:bodyPr wrap="square" rtlCol="0" anchor="ctr"/>
          <a:lstStyle/>
          <a:p>
            <a:pPr marL="0" indent="0">
              <a:buNone/>
            </a:pPr>
            <a:r>
              <a:rPr lang="en-US" sz="1000" dirty="0">
                <a:solidFill>
                  <a:srgbClr val="595959"/>
                </a:solidFill>
                <a:latin typeface="Calibri" panose="020F0502020204030204" pitchFamily="34" charset="0"/>
                <a:ea typeface="Calibri" panose="020F0502020204030204" pitchFamily="34" charset="-122"/>
                <a:cs typeface="Calibri" panose="020F0502020204030204" pitchFamily="34" charset="-120"/>
              </a:rPr>
              <a:t>⚠  PCR is a contrarian indicator at extremes only. In trending markets, rising PCR with rising price can signal institutional hedging — not bearishness. Always confirm with price action.</a:t>
            </a:r>
            <a:endParaRPr lang="en-US" sz="1000" dirty="0"/>
          </a:p>
        </p:txBody>
      </p:sp>
      <p:sp>
        <p:nvSpPr>
          <p:cNvPr id="26" name="Shape 23"/>
          <p:cNvSpPr/>
          <p:nvPr/>
        </p:nvSpPr>
        <p:spPr>
          <a:xfrm>
            <a:off x="0" y="5001768"/>
            <a:ext cx="9144000" cy="141732"/>
          </a:xfrm>
          <a:prstGeom prst="rect">
            <a:avLst/>
          </a:prstGeom>
          <a:solidFill>
            <a:srgbClr val="E84E1B"/>
          </a:solidFill>
          <a:ln w="12700">
            <a:solidFill>
              <a:srgbClr val="E84E1B"/>
            </a:solidFill>
            <a:prstDash val="solid"/>
          </a:ln>
        </p:spPr>
      </p:sp>
      <p:sp>
        <p:nvSpPr>
          <p:cNvPr id="27" name="Text 24"/>
          <p:cNvSpPr/>
          <p:nvPr/>
        </p:nvSpPr>
        <p:spPr>
          <a:xfrm>
            <a:off x="182880" y="5001768"/>
            <a:ext cx="8778240" cy="141732"/>
          </a:xfrm>
          <a:prstGeom prst="rect">
            <a:avLst/>
          </a:prstGeom>
          <a:noFill/>
        </p:spPr>
        <p:txBody>
          <a:bodyPr wrap="square" rtlCol="0" anchor="ctr"/>
          <a:lstStyle/>
          <a:p>
            <a:pPr marL="0" indent="0">
              <a:buNone/>
            </a:pPr>
            <a:r>
              <a:rPr lang="en-US" sz="750" dirty="0">
                <a:solidFill>
                  <a:srgbClr val="FFFFFF"/>
                </a:solidFill>
                <a:latin typeface="Calibri" panose="020F0502020204030204" pitchFamily="34" charset="0"/>
                <a:ea typeface="Calibri" panose="020F0502020204030204" pitchFamily="34" charset="-122"/>
                <a:cs typeface="Calibri" panose="020F0502020204030204" pitchFamily="34" charset="-120"/>
              </a:rPr>
              <a:t>Disclaimer: Stock/Index, prices, and strikes used are for illustration purposes only and should not be considered recommendation</a:t>
            </a:r>
            <a:endParaRPr lang="en-US" sz="750" dirty="0"/>
          </a:p>
        </p:txBody>
      </p:sp>
      <p:pic>
        <p:nvPicPr>
          <p:cNvPr id="28" name="Picture 27" descr="Stocko (2) (2)"/>
          <p:cNvPicPr>
            <a:picLocks noChangeAspect="1"/>
          </p:cNvPicPr>
          <p:nvPr/>
        </p:nvPicPr>
        <p:blipFill>
          <a:blip r:embed="rId1"/>
          <a:srcRect l="12581" t="34509" r="13712" b="33398"/>
          <a:stretch>
            <a:fillRect/>
          </a:stretch>
        </p:blipFill>
        <p:spPr>
          <a:xfrm>
            <a:off x="7435850" y="48260"/>
            <a:ext cx="1407160" cy="61341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320040" y="658368"/>
            <a:ext cx="8503920" cy="45720"/>
          </a:xfrm>
          <a:prstGeom prst="rect">
            <a:avLst/>
          </a:prstGeom>
          <a:solidFill>
            <a:srgbClr val="E84E1B"/>
          </a:solidFill>
          <a:ln w="12700">
            <a:solidFill>
              <a:srgbClr val="E84E1B"/>
            </a:solidFill>
            <a:prstDash val="solid"/>
          </a:ln>
        </p:spPr>
      </p:sp>
      <p:sp>
        <p:nvSpPr>
          <p:cNvPr id="4" name="Text 1"/>
          <p:cNvSpPr/>
          <p:nvPr/>
        </p:nvSpPr>
        <p:spPr>
          <a:xfrm>
            <a:off x="320040" y="73152"/>
            <a:ext cx="7406640" cy="566928"/>
          </a:xfrm>
          <a:prstGeom prst="rect">
            <a:avLst/>
          </a:prstGeom>
          <a:noFill/>
        </p:spPr>
        <p:txBody>
          <a:bodyPr wrap="square" lIns="0" tIns="0" rIns="0" bIns="0" rtlCol="0" anchor="ctr"/>
          <a:lstStyle/>
          <a:p>
            <a:pPr marL="0" indent="0">
              <a:buNone/>
            </a:pPr>
            <a:r>
              <a:rPr lang="en-US" sz="2800" b="1" dirty="0">
                <a:solidFill>
                  <a:srgbClr val="E84E1B"/>
                </a:solidFill>
                <a:latin typeface="Calibri" panose="020F0502020204030204" pitchFamily="34" charset="0"/>
                <a:ea typeface="Calibri" panose="020F0502020204030204" pitchFamily="34" charset="-122"/>
                <a:cs typeface="Calibri" panose="020F0502020204030204" pitchFamily="34" charset="-120"/>
              </a:rPr>
              <a:t>OI + PCR </a:t>
            </a:r>
            <a:r>
              <a:rPr lang="en-US" sz="2800" b="1" dirty="0">
                <a:solidFill>
                  <a:srgbClr val="1F3E7D"/>
                </a:solidFill>
                <a:latin typeface="Calibri" panose="020F0502020204030204" pitchFamily="34" charset="0"/>
                <a:ea typeface="Calibri" panose="020F0502020204030204" pitchFamily="34" charset="-122"/>
                <a:cs typeface="Calibri" panose="020F0502020204030204" pitchFamily="34" charset="-120"/>
              </a:rPr>
              <a:t>Combined Analysis</a:t>
            </a:r>
            <a:endParaRPr lang="en-US" sz="2800" dirty="0"/>
          </a:p>
        </p:txBody>
      </p:sp>
      <p:sp>
        <p:nvSpPr>
          <p:cNvPr id="5" name="Shape 2"/>
          <p:cNvSpPr/>
          <p:nvPr/>
        </p:nvSpPr>
        <p:spPr>
          <a:xfrm>
            <a:off x="320040" y="804672"/>
            <a:ext cx="1737360" cy="310896"/>
          </a:xfrm>
          <a:prstGeom prst="rect">
            <a:avLst/>
          </a:prstGeom>
          <a:solidFill>
            <a:srgbClr val="1F3E7D"/>
          </a:solidFill>
          <a:ln w="12700">
            <a:solidFill>
              <a:srgbClr val="1F3E7D"/>
            </a:solidFill>
            <a:prstDash val="solid"/>
          </a:ln>
        </p:spPr>
      </p:sp>
      <p:sp>
        <p:nvSpPr>
          <p:cNvPr id="6" name="Text 3"/>
          <p:cNvSpPr/>
          <p:nvPr/>
        </p:nvSpPr>
        <p:spPr>
          <a:xfrm>
            <a:off x="320040" y="804672"/>
            <a:ext cx="1737360" cy="310896"/>
          </a:xfrm>
          <a:prstGeom prst="rect">
            <a:avLst/>
          </a:prstGeom>
          <a:noFill/>
        </p:spPr>
        <p:txBody>
          <a:bodyPr wrap="square"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Scenario</a:t>
            </a:r>
            <a:endParaRPr lang="en-US" sz="1100" dirty="0"/>
          </a:p>
        </p:txBody>
      </p:sp>
      <p:sp>
        <p:nvSpPr>
          <p:cNvPr id="7" name="Shape 4"/>
          <p:cNvSpPr/>
          <p:nvPr/>
        </p:nvSpPr>
        <p:spPr>
          <a:xfrm>
            <a:off x="2057400" y="804672"/>
            <a:ext cx="594360" cy="310896"/>
          </a:xfrm>
          <a:prstGeom prst="rect">
            <a:avLst/>
          </a:prstGeom>
          <a:solidFill>
            <a:srgbClr val="1F3E7D"/>
          </a:solidFill>
          <a:ln w="12700">
            <a:solidFill>
              <a:srgbClr val="1F3E7D"/>
            </a:solidFill>
            <a:prstDash val="solid"/>
          </a:ln>
        </p:spPr>
      </p:sp>
      <p:sp>
        <p:nvSpPr>
          <p:cNvPr id="8" name="Text 5"/>
          <p:cNvSpPr/>
          <p:nvPr/>
        </p:nvSpPr>
        <p:spPr>
          <a:xfrm>
            <a:off x="2057400" y="804672"/>
            <a:ext cx="594360" cy="310896"/>
          </a:xfrm>
          <a:prstGeom prst="rect">
            <a:avLst/>
          </a:prstGeom>
          <a:noFill/>
        </p:spPr>
        <p:txBody>
          <a:bodyPr wrap="square"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Price</a:t>
            </a:r>
            <a:endParaRPr lang="en-US" sz="1100" dirty="0"/>
          </a:p>
        </p:txBody>
      </p:sp>
      <p:sp>
        <p:nvSpPr>
          <p:cNvPr id="9" name="Shape 6"/>
          <p:cNvSpPr/>
          <p:nvPr/>
        </p:nvSpPr>
        <p:spPr>
          <a:xfrm>
            <a:off x="2651760" y="804672"/>
            <a:ext cx="594360" cy="310896"/>
          </a:xfrm>
          <a:prstGeom prst="rect">
            <a:avLst/>
          </a:prstGeom>
          <a:solidFill>
            <a:srgbClr val="1F3E7D"/>
          </a:solidFill>
          <a:ln w="12700">
            <a:solidFill>
              <a:srgbClr val="1F3E7D"/>
            </a:solidFill>
            <a:prstDash val="solid"/>
          </a:ln>
        </p:spPr>
      </p:sp>
      <p:sp>
        <p:nvSpPr>
          <p:cNvPr id="10" name="Text 7"/>
          <p:cNvSpPr/>
          <p:nvPr/>
        </p:nvSpPr>
        <p:spPr>
          <a:xfrm>
            <a:off x="2651760" y="804672"/>
            <a:ext cx="594360" cy="310896"/>
          </a:xfrm>
          <a:prstGeom prst="rect">
            <a:avLst/>
          </a:prstGeom>
          <a:noFill/>
        </p:spPr>
        <p:txBody>
          <a:bodyPr wrap="square"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OI</a:t>
            </a:r>
            <a:endParaRPr lang="en-US" sz="1100" dirty="0"/>
          </a:p>
        </p:txBody>
      </p:sp>
      <p:sp>
        <p:nvSpPr>
          <p:cNvPr id="11" name="Shape 8"/>
          <p:cNvSpPr/>
          <p:nvPr/>
        </p:nvSpPr>
        <p:spPr>
          <a:xfrm>
            <a:off x="3246120" y="804672"/>
            <a:ext cx="685800" cy="310896"/>
          </a:xfrm>
          <a:prstGeom prst="rect">
            <a:avLst/>
          </a:prstGeom>
          <a:solidFill>
            <a:srgbClr val="1F3E7D"/>
          </a:solidFill>
          <a:ln w="12700">
            <a:solidFill>
              <a:srgbClr val="1F3E7D"/>
            </a:solidFill>
            <a:prstDash val="solid"/>
          </a:ln>
        </p:spPr>
      </p:sp>
      <p:sp>
        <p:nvSpPr>
          <p:cNvPr id="12" name="Text 9"/>
          <p:cNvSpPr/>
          <p:nvPr/>
        </p:nvSpPr>
        <p:spPr>
          <a:xfrm>
            <a:off x="3246120" y="804672"/>
            <a:ext cx="685800" cy="310896"/>
          </a:xfrm>
          <a:prstGeom prst="rect">
            <a:avLst/>
          </a:prstGeom>
          <a:noFill/>
        </p:spPr>
        <p:txBody>
          <a:bodyPr wrap="square"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PCR</a:t>
            </a:r>
            <a:endParaRPr lang="en-US" sz="1100" dirty="0"/>
          </a:p>
        </p:txBody>
      </p:sp>
      <p:sp>
        <p:nvSpPr>
          <p:cNvPr id="13" name="Shape 10"/>
          <p:cNvSpPr/>
          <p:nvPr/>
        </p:nvSpPr>
        <p:spPr>
          <a:xfrm>
            <a:off x="3931920" y="804672"/>
            <a:ext cx="1005840" cy="310896"/>
          </a:xfrm>
          <a:prstGeom prst="rect">
            <a:avLst/>
          </a:prstGeom>
          <a:solidFill>
            <a:srgbClr val="1F3E7D"/>
          </a:solidFill>
          <a:ln w="12700">
            <a:solidFill>
              <a:srgbClr val="1F3E7D"/>
            </a:solidFill>
            <a:prstDash val="solid"/>
          </a:ln>
        </p:spPr>
      </p:sp>
      <p:sp>
        <p:nvSpPr>
          <p:cNvPr id="14" name="Text 11"/>
          <p:cNvSpPr/>
          <p:nvPr/>
        </p:nvSpPr>
        <p:spPr>
          <a:xfrm>
            <a:off x="3931920" y="804672"/>
            <a:ext cx="1005840" cy="310896"/>
          </a:xfrm>
          <a:prstGeom prst="rect">
            <a:avLst/>
          </a:prstGeom>
          <a:noFill/>
        </p:spPr>
        <p:txBody>
          <a:bodyPr wrap="square"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Signal</a:t>
            </a:r>
            <a:endParaRPr lang="en-US" sz="1100" dirty="0"/>
          </a:p>
        </p:txBody>
      </p:sp>
      <p:sp>
        <p:nvSpPr>
          <p:cNvPr id="15" name="Shape 12"/>
          <p:cNvSpPr/>
          <p:nvPr/>
        </p:nvSpPr>
        <p:spPr>
          <a:xfrm>
            <a:off x="4937760" y="804672"/>
            <a:ext cx="3886200" cy="310896"/>
          </a:xfrm>
          <a:prstGeom prst="rect">
            <a:avLst/>
          </a:prstGeom>
          <a:solidFill>
            <a:srgbClr val="1F3E7D"/>
          </a:solidFill>
          <a:ln w="12700">
            <a:solidFill>
              <a:srgbClr val="1F3E7D"/>
            </a:solidFill>
            <a:prstDash val="solid"/>
          </a:ln>
        </p:spPr>
      </p:sp>
      <p:sp>
        <p:nvSpPr>
          <p:cNvPr id="16" name="Text 13"/>
          <p:cNvSpPr/>
          <p:nvPr/>
        </p:nvSpPr>
        <p:spPr>
          <a:xfrm>
            <a:off x="4937760" y="804672"/>
            <a:ext cx="3886200" cy="310896"/>
          </a:xfrm>
          <a:prstGeom prst="rect">
            <a:avLst/>
          </a:prstGeom>
          <a:noFill/>
        </p:spPr>
        <p:txBody>
          <a:bodyPr wrap="square" rtlCol="0" anchor="ctr"/>
          <a:lstStyle/>
          <a:p>
            <a:pPr marL="0" indent="0" algn="ctr">
              <a:buNone/>
            </a:pPr>
            <a:r>
              <a:rPr lang="en-US" sz="1100" b="1" dirty="0">
                <a:solidFill>
                  <a:srgbClr val="FFFFFF"/>
                </a:solidFill>
                <a:latin typeface="Calibri" panose="020F0502020204030204" pitchFamily="34" charset="0"/>
                <a:ea typeface="Calibri" panose="020F0502020204030204" pitchFamily="34" charset="-122"/>
                <a:cs typeface="Calibri" panose="020F0502020204030204" pitchFamily="34" charset="-120"/>
              </a:rPr>
              <a:t>Interpretation</a:t>
            </a:r>
            <a:endParaRPr lang="en-US" sz="1100" dirty="0"/>
          </a:p>
        </p:txBody>
      </p:sp>
      <p:sp>
        <p:nvSpPr>
          <p:cNvPr id="17" name="Shape 14"/>
          <p:cNvSpPr/>
          <p:nvPr/>
        </p:nvSpPr>
        <p:spPr>
          <a:xfrm>
            <a:off x="320040" y="1133856"/>
            <a:ext cx="1737360" cy="694944"/>
          </a:xfrm>
          <a:prstGeom prst="rect">
            <a:avLst/>
          </a:prstGeom>
          <a:solidFill>
            <a:srgbClr val="F2F2F2"/>
          </a:solidFill>
          <a:ln w="6350">
            <a:solidFill>
              <a:srgbClr val="E84E1B"/>
            </a:solidFill>
            <a:prstDash val="solid"/>
          </a:ln>
        </p:spPr>
      </p:sp>
      <p:sp>
        <p:nvSpPr>
          <p:cNvPr id="18" name="Shape 15"/>
          <p:cNvSpPr/>
          <p:nvPr/>
        </p:nvSpPr>
        <p:spPr>
          <a:xfrm>
            <a:off x="2057400" y="1133856"/>
            <a:ext cx="594360" cy="694944"/>
          </a:xfrm>
          <a:prstGeom prst="rect">
            <a:avLst/>
          </a:prstGeom>
          <a:solidFill>
            <a:srgbClr val="F2F2F2"/>
          </a:solidFill>
          <a:ln w="6350">
            <a:solidFill>
              <a:srgbClr val="E84E1B"/>
            </a:solidFill>
            <a:prstDash val="solid"/>
          </a:ln>
        </p:spPr>
      </p:sp>
      <p:sp>
        <p:nvSpPr>
          <p:cNvPr id="19" name="Shape 16"/>
          <p:cNvSpPr/>
          <p:nvPr/>
        </p:nvSpPr>
        <p:spPr>
          <a:xfrm>
            <a:off x="2651760" y="1133856"/>
            <a:ext cx="594360" cy="694944"/>
          </a:xfrm>
          <a:prstGeom prst="rect">
            <a:avLst/>
          </a:prstGeom>
          <a:solidFill>
            <a:srgbClr val="F2F2F2"/>
          </a:solidFill>
          <a:ln w="6350">
            <a:solidFill>
              <a:srgbClr val="E84E1B"/>
            </a:solidFill>
            <a:prstDash val="solid"/>
          </a:ln>
        </p:spPr>
      </p:sp>
      <p:sp>
        <p:nvSpPr>
          <p:cNvPr id="20" name="Shape 17"/>
          <p:cNvSpPr/>
          <p:nvPr/>
        </p:nvSpPr>
        <p:spPr>
          <a:xfrm>
            <a:off x="3246120" y="1133856"/>
            <a:ext cx="685800" cy="694944"/>
          </a:xfrm>
          <a:prstGeom prst="rect">
            <a:avLst/>
          </a:prstGeom>
          <a:solidFill>
            <a:srgbClr val="F2F2F2"/>
          </a:solidFill>
          <a:ln w="6350">
            <a:solidFill>
              <a:srgbClr val="E84E1B"/>
            </a:solidFill>
            <a:prstDash val="solid"/>
          </a:ln>
        </p:spPr>
      </p:sp>
      <p:sp>
        <p:nvSpPr>
          <p:cNvPr id="21" name="Shape 18"/>
          <p:cNvSpPr/>
          <p:nvPr/>
        </p:nvSpPr>
        <p:spPr>
          <a:xfrm>
            <a:off x="3931920" y="1133856"/>
            <a:ext cx="1005840" cy="694944"/>
          </a:xfrm>
          <a:prstGeom prst="rect">
            <a:avLst/>
          </a:prstGeom>
          <a:solidFill>
            <a:srgbClr val="F2F2F2"/>
          </a:solidFill>
          <a:ln w="6350">
            <a:solidFill>
              <a:srgbClr val="E84E1B"/>
            </a:solidFill>
            <a:prstDash val="solid"/>
          </a:ln>
        </p:spPr>
      </p:sp>
      <p:sp>
        <p:nvSpPr>
          <p:cNvPr id="22" name="Shape 19"/>
          <p:cNvSpPr/>
          <p:nvPr/>
        </p:nvSpPr>
        <p:spPr>
          <a:xfrm>
            <a:off x="4937760" y="1133856"/>
            <a:ext cx="3886200" cy="694944"/>
          </a:xfrm>
          <a:prstGeom prst="rect">
            <a:avLst/>
          </a:prstGeom>
          <a:solidFill>
            <a:srgbClr val="F2F2F2"/>
          </a:solidFill>
          <a:ln w="6350">
            <a:solidFill>
              <a:srgbClr val="E84E1B"/>
            </a:solidFill>
            <a:prstDash val="solid"/>
          </a:ln>
        </p:spPr>
      </p:sp>
      <p:sp>
        <p:nvSpPr>
          <p:cNvPr id="23" name="Text 20"/>
          <p:cNvSpPr/>
          <p:nvPr/>
        </p:nvSpPr>
        <p:spPr>
          <a:xfrm>
            <a:off x="365760" y="1133856"/>
            <a:ext cx="1645920" cy="694944"/>
          </a:xfrm>
          <a:prstGeom prst="rect">
            <a:avLst/>
          </a:prstGeom>
          <a:noFill/>
        </p:spPr>
        <p:txBody>
          <a:bodyPr wrap="square" rtlCol="0" anchor="ctr"/>
          <a:lstStyle/>
          <a:p>
            <a:pPr marL="0" indent="0">
              <a:buNone/>
            </a:pPr>
            <a:r>
              <a:rPr lang="en-US" sz="1100" b="1" dirty="0">
                <a:solidFill>
                  <a:srgbClr val="1F3E7D"/>
                </a:solidFill>
                <a:latin typeface="Calibri" panose="020F0502020204030204" pitchFamily="34" charset="0"/>
                <a:ea typeface="Calibri" panose="020F0502020204030204" pitchFamily="34" charset="-122"/>
                <a:cs typeface="Calibri" panose="020F0502020204030204" pitchFamily="34" charset="-120"/>
              </a:rPr>
              <a:t>Strong Uptrend</a:t>
            </a:r>
            <a:endParaRPr lang="en-US" sz="1100" dirty="0"/>
          </a:p>
        </p:txBody>
      </p:sp>
      <p:sp>
        <p:nvSpPr>
          <p:cNvPr id="24" name="Text 21"/>
          <p:cNvSpPr/>
          <p:nvPr/>
        </p:nvSpPr>
        <p:spPr>
          <a:xfrm>
            <a:off x="2057400" y="113385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25" name="Text 22"/>
          <p:cNvSpPr/>
          <p:nvPr/>
        </p:nvSpPr>
        <p:spPr>
          <a:xfrm>
            <a:off x="2651760" y="113385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26" name="Text 23"/>
          <p:cNvSpPr/>
          <p:nvPr/>
        </p:nvSpPr>
        <p:spPr>
          <a:xfrm>
            <a:off x="3246120" y="1133856"/>
            <a:ext cx="68580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&lt; 0.7</a:t>
            </a:r>
            <a:endParaRPr lang="en-US" sz="1200" dirty="0"/>
          </a:p>
        </p:txBody>
      </p:sp>
      <p:sp>
        <p:nvSpPr>
          <p:cNvPr id="27" name="Shape 24"/>
          <p:cNvSpPr/>
          <p:nvPr/>
        </p:nvSpPr>
        <p:spPr>
          <a:xfrm>
            <a:off x="4023360" y="1344168"/>
            <a:ext cx="822960" cy="274320"/>
          </a:xfrm>
          <a:prstGeom prst="rect">
            <a:avLst/>
          </a:prstGeom>
          <a:solidFill>
            <a:srgbClr val="217346"/>
          </a:solidFill>
          <a:ln w="12700">
            <a:solidFill>
              <a:srgbClr val="217346"/>
            </a:solidFill>
            <a:prstDash val="solid"/>
          </a:ln>
        </p:spPr>
      </p:sp>
      <p:sp>
        <p:nvSpPr>
          <p:cNvPr id="28" name="Text 25"/>
          <p:cNvSpPr/>
          <p:nvPr/>
        </p:nvSpPr>
        <p:spPr>
          <a:xfrm>
            <a:off x="3931920" y="1344168"/>
            <a:ext cx="1005840" cy="274320"/>
          </a:xfrm>
          <a:prstGeom prst="rect">
            <a:avLst/>
          </a:prstGeom>
          <a:noFill/>
        </p:spPr>
        <p:txBody>
          <a:bodyPr wrap="square" rtlCol="0" anchor="ctr"/>
          <a:lstStyle/>
          <a:p>
            <a:pPr marL="0" indent="0" algn="ctr">
              <a:buNone/>
            </a:pPr>
            <a:r>
              <a:rPr lang="en-US" sz="950" b="1" dirty="0">
                <a:solidFill>
                  <a:srgbClr val="FFFFFF"/>
                </a:solidFill>
                <a:latin typeface="Calibri" panose="020F0502020204030204" pitchFamily="34" charset="0"/>
                <a:ea typeface="Calibri" panose="020F0502020204030204" pitchFamily="34" charset="-122"/>
                <a:cs typeface="Calibri" panose="020F0502020204030204" pitchFamily="34" charset="-120"/>
              </a:rPr>
              <a:t>BULLISH</a:t>
            </a:r>
            <a:endParaRPr lang="en-US" sz="950" dirty="0"/>
          </a:p>
        </p:txBody>
      </p:sp>
      <p:sp>
        <p:nvSpPr>
          <p:cNvPr id="29" name="Text 26"/>
          <p:cNvSpPr/>
          <p:nvPr/>
        </p:nvSpPr>
        <p:spPr>
          <a:xfrm>
            <a:off x="4983480" y="1133856"/>
            <a:ext cx="3794760" cy="694944"/>
          </a:xfrm>
          <a:prstGeom prst="rect">
            <a:avLst/>
          </a:prstGeom>
          <a:noFill/>
        </p:spPr>
        <p:txBody>
          <a:bodyPr wrap="square" rtlCol="0" anchor="ctr"/>
          <a:lstStyle/>
          <a:p>
            <a:pPr marL="0" indent="0">
              <a:buNone/>
            </a:pPr>
            <a:r>
              <a:rPr lang="en-US" sz="1000" dirty="0">
                <a:solidFill>
                  <a:srgbClr val="231F20"/>
                </a:solidFill>
                <a:latin typeface="Calibri" panose="020F0502020204030204" pitchFamily="34" charset="0"/>
                <a:ea typeface="Calibri" panose="020F0502020204030204" pitchFamily="34" charset="-122"/>
                <a:cs typeface="Calibri" panose="020F0502020204030204" pitchFamily="34" charset="-120"/>
              </a:rPr>
              <a:t>Institutional longs building. Calls dominate. Trend continuation likely.</a:t>
            </a:r>
            <a:endParaRPr lang="en-US" sz="1000" dirty="0"/>
          </a:p>
        </p:txBody>
      </p:sp>
      <p:sp>
        <p:nvSpPr>
          <p:cNvPr id="30" name="Shape 27"/>
          <p:cNvSpPr/>
          <p:nvPr/>
        </p:nvSpPr>
        <p:spPr>
          <a:xfrm>
            <a:off x="320040" y="1865376"/>
            <a:ext cx="1737360" cy="694944"/>
          </a:xfrm>
          <a:prstGeom prst="rect">
            <a:avLst/>
          </a:prstGeom>
          <a:solidFill>
            <a:srgbClr val="FFFFFF"/>
          </a:solidFill>
          <a:ln w="6350">
            <a:solidFill>
              <a:srgbClr val="E84E1B"/>
            </a:solidFill>
            <a:prstDash val="solid"/>
          </a:ln>
        </p:spPr>
      </p:sp>
      <p:sp>
        <p:nvSpPr>
          <p:cNvPr id="31" name="Shape 28"/>
          <p:cNvSpPr/>
          <p:nvPr/>
        </p:nvSpPr>
        <p:spPr>
          <a:xfrm>
            <a:off x="2057400" y="1865376"/>
            <a:ext cx="594360" cy="694944"/>
          </a:xfrm>
          <a:prstGeom prst="rect">
            <a:avLst/>
          </a:prstGeom>
          <a:solidFill>
            <a:srgbClr val="FFFFFF"/>
          </a:solidFill>
          <a:ln w="6350">
            <a:solidFill>
              <a:srgbClr val="E84E1B"/>
            </a:solidFill>
            <a:prstDash val="solid"/>
          </a:ln>
        </p:spPr>
      </p:sp>
      <p:sp>
        <p:nvSpPr>
          <p:cNvPr id="32" name="Shape 29"/>
          <p:cNvSpPr/>
          <p:nvPr/>
        </p:nvSpPr>
        <p:spPr>
          <a:xfrm>
            <a:off x="2651760" y="1865376"/>
            <a:ext cx="594360" cy="694944"/>
          </a:xfrm>
          <a:prstGeom prst="rect">
            <a:avLst/>
          </a:prstGeom>
          <a:solidFill>
            <a:srgbClr val="FFFFFF"/>
          </a:solidFill>
          <a:ln w="6350">
            <a:solidFill>
              <a:srgbClr val="E84E1B"/>
            </a:solidFill>
            <a:prstDash val="solid"/>
          </a:ln>
        </p:spPr>
      </p:sp>
      <p:sp>
        <p:nvSpPr>
          <p:cNvPr id="33" name="Shape 30"/>
          <p:cNvSpPr/>
          <p:nvPr/>
        </p:nvSpPr>
        <p:spPr>
          <a:xfrm>
            <a:off x="3246120" y="1865376"/>
            <a:ext cx="685800" cy="694944"/>
          </a:xfrm>
          <a:prstGeom prst="rect">
            <a:avLst/>
          </a:prstGeom>
          <a:solidFill>
            <a:srgbClr val="FFFFFF"/>
          </a:solidFill>
          <a:ln w="6350">
            <a:solidFill>
              <a:srgbClr val="E84E1B"/>
            </a:solidFill>
            <a:prstDash val="solid"/>
          </a:ln>
        </p:spPr>
      </p:sp>
      <p:sp>
        <p:nvSpPr>
          <p:cNvPr id="34" name="Shape 31"/>
          <p:cNvSpPr/>
          <p:nvPr/>
        </p:nvSpPr>
        <p:spPr>
          <a:xfrm>
            <a:off x="3931920" y="1865376"/>
            <a:ext cx="1005840" cy="694944"/>
          </a:xfrm>
          <a:prstGeom prst="rect">
            <a:avLst/>
          </a:prstGeom>
          <a:solidFill>
            <a:srgbClr val="FFFFFF"/>
          </a:solidFill>
          <a:ln w="6350">
            <a:solidFill>
              <a:srgbClr val="E84E1B"/>
            </a:solidFill>
            <a:prstDash val="solid"/>
          </a:ln>
        </p:spPr>
      </p:sp>
      <p:sp>
        <p:nvSpPr>
          <p:cNvPr id="35" name="Shape 32"/>
          <p:cNvSpPr/>
          <p:nvPr/>
        </p:nvSpPr>
        <p:spPr>
          <a:xfrm>
            <a:off x="4937760" y="1865376"/>
            <a:ext cx="3886200" cy="694944"/>
          </a:xfrm>
          <a:prstGeom prst="rect">
            <a:avLst/>
          </a:prstGeom>
          <a:solidFill>
            <a:srgbClr val="FFFFFF"/>
          </a:solidFill>
          <a:ln w="6350">
            <a:solidFill>
              <a:srgbClr val="E84E1B"/>
            </a:solidFill>
            <a:prstDash val="solid"/>
          </a:ln>
        </p:spPr>
      </p:sp>
      <p:sp>
        <p:nvSpPr>
          <p:cNvPr id="36" name="Text 33"/>
          <p:cNvSpPr/>
          <p:nvPr/>
        </p:nvSpPr>
        <p:spPr>
          <a:xfrm>
            <a:off x="365760" y="1865376"/>
            <a:ext cx="1645920" cy="694944"/>
          </a:xfrm>
          <a:prstGeom prst="rect">
            <a:avLst/>
          </a:prstGeom>
          <a:noFill/>
        </p:spPr>
        <p:txBody>
          <a:bodyPr wrap="square" rtlCol="0" anchor="ctr"/>
          <a:lstStyle/>
          <a:p>
            <a:pPr marL="0" indent="0">
              <a:buNone/>
            </a:pPr>
            <a:r>
              <a:rPr lang="en-US" sz="1100" b="1" dirty="0">
                <a:solidFill>
                  <a:srgbClr val="1F3E7D"/>
                </a:solidFill>
                <a:latin typeface="Calibri" panose="020F0502020204030204" pitchFamily="34" charset="0"/>
                <a:ea typeface="Calibri" panose="020F0502020204030204" pitchFamily="34" charset="-122"/>
                <a:cs typeface="Calibri" panose="020F0502020204030204" pitchFamily="34" charset="-120"/>
              </a:rPr>
              <a:t>Bullish Reversal</a:t>
            </a:r>
            <a:endParaRPr lang="en-US" sz="1100" dirty="0"/>
          </a:p>
        </p:txBody>
      </p:sp>
      <p:sp>
        <p:nvSpPr>
          <p:cNvPr id="37" name="Text 34"/>
          <p:cNvSpPr/>
          <p:nvPr/>
        </p:nvSpPr>
        <p:spPr>
          <a:xfrm>
            <a:off x="2057400" y="186537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38" name="Text 35"/>
          <p:cNvSpPr/>
          <p:nvPr/>
        </p:nvSpPr>
        <p:spPr>
          <a:xfrm>
            <a:off x="2651760" y="186537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39" name="Text 36"/>
          <p:cNvSpPr/>
          <p:nvPr/>
        </p:nvSpPr>
        <p:spPr>
          <a:xfrm>
            <a:off x="3246120" y="1865376"/>
            <a:ext cx="68580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&gt; 1.3</a:t>
            </a:r>
            <a:endParaRPr lang="en-US" sz="1200" dirty="0"/>
          </a:p>
        </p:txBody>
      </p:sp>
      <p:sp>
        <p:nvSpPr>
          <p:cNvPr id="40" name="Shape 37"/>
          <p:cNvSpPr/>
          <p:nvPr/>
        </p:nvSpPr>
        <p:spPr>
          <a:xfrm>
            <a:off x="4023360" y="2075688"/>
            <a:ext cx="822960" cy="274320"/>
          </a:xfrm>
          <a:prstGeom prst="rect">
            <a:avLst/>
          </a:prstGeom>
          <a:solidFill>
            <a:srgbClr val="C55A11"/>
          </a:solidFill>
          <a:ln w="12700">
            <a:solidFill>
              <a:srgbClr val="C55A11"/>
            </a:solidFill>
            <a:prstDash val="solid"/>
          </a:ln>
        </p:spPr>
      </p:sp>
      <p:sp>
        <p:nvSpPr>
          <p:cNvPr id="41" name="Text 38"/>
          <p:cNvSpPr/>
          <p:nvPr/>
        </p:nvSpPr>
        <p:spPr>
          <a:xfrm>
            <a:off x="3931920" y="2075688"/>
            <a:ext cx="1005840" cy="274320"/>
          </a:xfrm>
          <a:prstGeom prst="rect">
            <a:avLst/>
          </a:prstGeom>
          <a:noFill/>
        </p:spPr>
        <p:txBody>
          <a:bodyPr wrap="square" rtlCol="0" anchor="ctr"/>
          <a:lstStyle/>
          <a:p>
            <a:pPr marL="0" indent="0" algn="ctr">
              <a:buNone/>
            </a:pPr>
            <a:r>
              <a:rPr lang="en-US" sz="950" b="1" dirty="0">
                <a:solidFill>
                  <a:srgbClr val="FFFFFF"/>
                </a:solidFill>
                <a:latin typeface="Calibri" panose="020F0502020204030204" pitchFamily="34" charset="0"/>
                <a:ea typeface="Calibri" panose="020F0502020204030204" pitchFamily="34" charset="-122"/>
                <a:cs typeface="Calibri" panose="020F0502020204030204" pitchFamily="34" charset="-120"/>
              </a:rPr>
              <a:t>REVERSAL</a:t>
            </a:r>
            <a:endParaRPr lang="en-US" sz="950" dirty="0"/>
          </a:p>
        </p:txBody>
      </p:sp>
      <p:sp>
        <p:nvSpPr>
          <p:cNvPr id="42" name="Text 39"/>
          <p:cNvSpPr/>
          <p:nvPr/>
        </p:nvSpPr>
        <p:spPr>
          <a:xfrm>
            <a:off x="4983480" y="1865376"/>
            <a:ext cx="3794760" cy="694944"/>
          </a:xfrm>
          <a:prstGeom prst="rect">
            <a:avLst/>
          </a:prstGeom>
          <a:noFill/>
        </p:spPr>
        <p:txBody>
          <a:bodyPr wrap="square" rtlCol="0" anchor="ctr"/>
          <a:lstStyle/>
          <a:p>
            <a:pPr marL="0" indent="0">
              <a:buNone/>
            </a:pPr>
            <a:r>
              <a:rPr lang="en-US" sz="1000" dirty="0">
                <a:solidFill>
                  <a:srgbClr val="231F20"/>
                </a:solidFill>
                <a:latin typeface="Calibri" panose="020F0502020204030204" pitchFamily="34" charset="0"/>
                <a:ea typeface="Calibri" panose="020F0502020204030204" pitchFamily="34" charset="-122"/>
                <a:cs typeface="Calibri" panose="020F0502020204030204" pitchFamily="34" charset="-120"/>
              </a:rPr>
              <a:t>High put OI + extreme PCR = capitulation. Watch for bounce at support.</a:t>
            </a:r>
            <a:endParaRPr lang="en-US" sz="1000" dirty="0"/>
          </a:p>
        </p:txBody>
      </p:sp>
      <p:sp>
        <p:nvSpPr>
          <p:cNvPr id="43" name="Shape 40"/>
          <p:cNvSpPr/>
          <p:nvPr/>
        </p:nvSpPr>
        <p:spPr>
          <a:xfrm>
            <a:off x="320040" y="2596896"/>
            <a:ext cx="1737360" cy="694944"/>
          </a:xfrm>
          <a:prstGeom prst="rect">
            <a:avLst/>
          </a:prstGeom>
          <a:solidFill>
            <a:srgbClr val="F2F2F2"/>
          </a:solidFill>
          <a:ln w="6350">
            <a:solidFill>
              <a:srgbClr val="E84E1B"/>
            </a:solidFill>
            <a:prstDash val="solid"/>
          </a:ln>
        </p:spPr>
      </p:sp>
      <p:sp>
        <p:nvSpPr>
          <p:cNvPr id="44" name="Shape 41"/>
          <p:cNvSpPr/>
          <p:nvPr/>
        </p:nvSpPr>
        <p:spPr>
          <a:xfrm>
            <a:off x="2057400" y="2596896"/>
            <a:ext cx="594360" cy="694944"/>
          </a:xfrm>
          <a:prstGeom prst="rect">
            <a:avLst/>
          </a:prstGeom>
          <a:solidFill>
            <a:srgbClr val="F2F2F2"/>
          </a:solidFill>
          <a:ln w="6350">
            <a:solidFill>
              <a:srgbClr val="E84E1B"/>
            </a:solidFill>
            <a:prstDash val="solid"/>
          </a:ln>
        </p:spPr>
      </p:sp>
      <p:sp>
        <p:nvSpPr>
          <p:cNvPr id="45" name="Shape 42"/>
          <p:cNvSpPr/>
          <p:nvPr/>
        </p:nvSpPr>
        <p:spPr>
          <a:xfrm>
            <a:off x="2651760" y="2596896"/>
            <a:ext cx="594360" cy="694944"/>
          </a:xfrm>
          <a:prstGeom prst="rect">
            <a:avLst/>
          </a:prstGeom>
          <a:solidFill>
            <a:srgbClr val="F2F2F2"/>
          </a:solidFill>
          <a:ln w="6350">
            <a:solidFill>
              <a:srgbClr val="E84E1B"/>
            </a:solidFill>
            <a:prstDash val="solid"/>
          </a:ln>
        </p:spPr>
      </p:sp>
      <p:sp>
        <p:nvSpPr>
          <p:cNvPr id="46" name="Shape 43"/>
          <p:cNvSpPr/>
          <p:nvPr/>
        </p:nvSpPr>
        <p:spPr>
          <a:xfrm>
            <a:off x="3246120" y="2596896"/>
            <a:ext cx="685800" cy="694944"/>
          </a:xfrm>
          <a:prstGeom prst="rect">
            <a:avLst/>
          </a:prstGeom>
          <a:solidFill>
            <a:srgbClr val="F2F2F2"/>
          </a:solidFill>
          <a:ln w="6350">
            <a:solidFill>
              <a:srgbClr val="E84E1B"/>
            </a:solidFill>
            <a:prstDash val="solid"/>
          </a:ln>
        </p:spPr>
      </p:sp>
      <p:sp>
        <p:nvSpPr>
          <p:cNvPr id="47" name="Shape 44"/>
          <p:cNvSpPr/>
          <p:nvPr/>
        </p:nvSpPr>
        <p:spPr>
          <a:xfrm>
            <a:off x="3931920" y="2596896"/>
            <a:ext cx="1005840" cy="694944"/>
          </a:xfrm>
          <a:prstGeom prst="rect">
            <a:avLst/>
          </a:prstGeom>
          <a:solidFill>
            <a:srgbClr val="F2F2F2"/>
          </a:solidFill>
          <a:ln w="6350">
            <a:solidFill>
              <a:srgbClr val="E84E1B"/>
            </a:solidFill>
            <a:prstDash val="solid"/>
          </a:ln>
        </p:spPr>
      </p:sp>
      <p:sp>
        <p:nvSpPr>
          <p:cNvPr id="48" name="Shape 45"/>
          <p:cNvSpPr/>
          <p:nvPr/>
        </p:nvSpPr>
        <p:spPr>
          <a:xfrm>
            <a:off x="4937760" y="2596896"/>
            <a:ext cx="3886200" cy="694944"/>
          </a:xfrm>
          <a:prstGeom prst="rect">
            <a:avLst/>
          </a:prstGeom>
          <a:solidFill>
            <a:srgbClr val="F2F2F2"/>
          </a:solidFill>
          <a:ln w="6350">
            <a:solidFill>
              <a:srgbClr val="E84E1B"/>
            </a:solidFill>
            <a:prstDash val="solid"/>
          </a:ln>
        </p:spPr>
      </p:sp>
      <p:sp>
        <p:nvSpPr>
          <p:cNvPr id="49" name="Text 46"/>
          <p:cNvSpPr/>
          <p:nvPr/>
        </p:nvSpPr>
        <p:spPr>
          <a:xfrm>
            <a:off x="365760" y="2596896"/>
            <a:ext cx="1645920" cy="694944"/>
          </a:xfrm>
          <a:prstGeom prst="rect">
            <a:avLst/>
          </a:prstGeom>
          <a:noFill/>
        </p:spPr>
        <p:txBody>
          <a:bodyPr wrap="square" rtlCol="0" anchor="ctr"/>
          <a:lstStyle/>
          <a:p>
            <a:pPr marL="0" indent="0">
              <a:buNone/>
            </a:pPr>
            <a:r>
              <a:rPr lang="en-US" sz="1100" b="1" dirty="0">
                <a:solidFill>
                  <a:srgbClr val="1F3E7D"/>
                </a:solidFill>
                <a:latin typeface="Calibri" panose="020F0502020204030204" pitchFamily="34" charset="0"/>
                <a:ea typeface="Calibri" panose="020F0502020204030204" pitchFamily="34" charset="-122"/>
                <a:cs typeface="Calibri" panose="020F0502020204030204" pitchFamily="34" charset="-120"/>
              </a:rPr>
              <a:t>Bearish Continuation</a:t>
            </a:r>
            <a:endParaRPr lang="en-US" sz="1100" dirty="0"/>
          </a:p>
        </p:txBody>
      </p:sp>
      <p:sp>
        <p:nvSpPr>
          <p:cNvPr id="50" name="Text 47"/>
          <p:cNvSpPr/>
          <p:nvPr/>
        </p:nvSpPr>
        <p:spPr>
          <a:xfrm>
            <a:off x="2057400" y="259689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51" name="Text 48"/>
          <p:cNvSpPr/>
          <p:nvPr/>
        </p:nvSpPr>
        <p:spPr>
          <a:xfrm>
            <a:off x="2651760" y="259689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52" name="Text 49"/>
          <p:cNvSpPr/>
          <p:nvPr/>
        </p:nvSpPr>
        <p:spPr>
          <a:xfrm>
            <a:off x="3246120" y="2596896"/>
            <a:ext cx="68580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Rising</a:t>
            </a:r>
            <a:endParaRPr lang="en-US" sz="1200" dirty="0"/>
          </a:p>
        </p:txBody>
      </p:sp>
      <p:sp>
        <p:nvSpPr>
          <p:cNvPr id="53" name="Shape 50"/>
          <p:cNvSpPr/>
          <p:nvPr/>
        </p:nvSpPr>
        <p:spPr>
          <a:xfrm>
            <a:off x="4023360" y="2807208"/>
            <a:ext cx="822960" cy="274320"/>
          </a:xfrm>
          <a:prstGeom prst="rect">
            <a:avLst/>
          </a:prstGeom>
          <a:solidFill>
            <a:srgbClr val="C00000"/>
          </a:solidFill>
          <a:ln w="12700">
            <a:solidFill>
              <a:srgbClr val="C00000"/>
            </a:solidFill>
            <a:prstDash val="solid"/>
          </a:ln>
        </p:spPr>
      </p:sp>
      <p:sp>
        <p:nvSpPr>
          <p:cNvPr id="54" name="Text 51"/>
          <p:cNvSpPr/>
          <p:nvPr/>
        </p:nvSpPr>
        <p:spPr>
          <a:xfrm>
            <a:off x="3931920" y="2807208"/>
            <a:ext cx="1005840" cy="274320"/>
          </a:xfrm>
          <a:prstGeom prst="rect">
            <a:avLst/>
          </a:prstGeom>
          <a:noFill/>
        </p:spPr>
        <p:txBody>
          <a:bodyPr wrap="square" rtlCol="0" anchor="ctr"/>
          <a:lstStyle/>
          <a:p>
            <a:pPr marL="0" indent="0" algn="ctr">
              <a:buNone/>
            </a:pPr>
            <a:r>
              <a:rPr lang="en-US" sz="950" b="1" dirty="0">
                <a:solidFill>
                  <a:srgbClr val="FFFFFF"/>
                </a:solidFill>
                <a:latin typeface="Calibri" panose="020F0502020204030204" pitchFamily="34" charset="0"/>
                <a:ea typeface="Calibri" panose="020F0502020204030204" pitchFamily="34" charset="-122"/>
                <a:cs typeface="Calibri" panose="020F0502020204030204" pitchFamily="34" charset="-120"/>
              </a:rPr>
              <a:t>BEARISH</a:t>
            </a:r>
            <a:endParaRPr lang="en-US" sz="950" dirty="0"/>
          </a:p>
        </p:txBody>
      </p:sp>
      <p:sp>
        <p:nvSpPr>
          <p:cNvPr id="55" name="Text 52"/>
          <p:cNvSpPr/>
          <p:nvPr/>
        </p:nvSpPr>
        <p:spPr>
          <a:xfrm>
            <a:off x="4983480" y="2596896"/>
            <a:ext cx="3794760" cy="694944"/>
          </a:xfrm>
          <a:prstGeom prst="rect">
            <a:avLst/>
          </a:prstGeom>
          <a:noFill/>
        </p:spPr>
        <p:txBody>
          <a:bodyPr wrap="square" rtlCol="0" anchor="ctr"/>
          <a:lstStyle/>
          <a:p>
            <a:pPr marL="0" indent="0">
              <a:buNone/>
            </a:pPr>
            <a:r>
              <a:rPr lang="en-US" sz="1000" dirty="0">
                <a:solidFill>
                  <a:srgbClr val="231F20"/>
                </a:solidFill>
                <a:latin typeface="Calibri" panose="020F0502020204030204" pitchFamily="34" charset="0"/>
                <a:ea typeface="Calibri" panose="020F0502020204030204" pitchFamily="34" charset="-122"/>
                <a:cs typeface="Calibri" panose="020F0502020204030204" pitchFamily="34" charset="-120"/>
              </a:rPr>
              <a:t>Shorts piling in. Downtrend strengthening. Avoid long positions.</a:t>
            </a:r>
            <a:endParaRPr lang="en-US" sz="1000" dirty="0"/>
          </a:p>
        </p:txBody>
      </p:sp>
      <p:sp>
        <p:nvSpPr>
          <p:cNvPr id="56" name="Shape 53"/>
          <p:cNvSpPr/>
          <p:nvPr/>
        </p:nvSpPr>
        <p:spPr>
          <a:xfrm>
            <a:off x="320040" y="3328416"/>
            <a:ext cx="1737360" cy="694944"/>
          </a:xfrm>
          <a:prstGeom prst="rect">
            <a:avLst/>
          </a:prstGeom>
          <a:solidFill>
            <a:srgbClr val="FFFFFF"/>
          </a:solidFill>
          <a:ln w="6350">
            <a:solidFill>
              <a:srgbClr val="E84E1B"/>
            </a:solidFill>
            <a:prstDash val="solid"/>
          </a:ln>
        </p:spPr>
      </p:sp>
      <p:sp>
        <p:nvSpPr>
          <p:cNvPr id="57" name="Shape 54"/>
          <p:cNvSpPr/>
          <p:nvPr/>
        </p:nvSpPr>
        <p:spPr>
          <a:xfrm>
            <a:off x="2057400" y="3328416"/>
            <a:ext cx="594360" cy="694944"/>
          </a:xfrm>
          <a:prstGeom prst="rect">
            <a:avLst/>
          </a:prstGeom>
          <a:solidFill>
            <a:srgbClr val="FFFFFF"/>
          </a:solidFill>
          <a:ln w="6350">
            <a:solidFill>
              <a:srgbClr val="E84E1B"/>
            </a:solidFill>
            <a:prstDash val="solid"/>
          </a:ln>
        </p:spPr>
      </p:sp>
      <p:sp>
        <p:nvSpPr>
          <p:cNvPr id="58" name="Shape 55"/>
          <p:cNvSpPr/>
          <p:nvPr/>
        </p:nvSpPr>
        <p:spPr>
          <a:xfrm>
            <a:off x="2651760" y="3328416"/>
            <a:ext cx="594360" cy="694944"/>
          </a:xfrm>
          <a:prstGeom prst="rect">
            <a:avLst/>
          </a:prstGeom>
          <a:solidFill>
            <a:srgbClr val="FFFFFF"/>
          </a:solidFill>
          <a:ln w="6350">
            <a:solidFill>
              <a:srgbClr val="E84E1B"/>
            </a:solidFill>
            <a:prstDash val="solid"/>
          </a:ln>
        </p:spPr>
      </p:sp>
      <p:sp>
        <p:nvSpPr>
          <p:cNvPr id="59" name="Shape 56"/>
          <p:cNvSpPr/>
          <p:nvPr/>
        </p:nvSpPr>
        <p:spPr>
          <a:xfrm>
            <a:off x="3246120" y="3328416"/>
            <a:ext cx="685800" cy="694944"/>
          </a:xfrm>
          <a:prstGeom prst="rect">
            <a:avLst/>
          </a:prstGeom>
          <a:solidFill>
            <a:srgbClr val="FFFFFF"/>
          </a:solidFill>
          <a:ln w="6350">
            <a:solidFill>
              <a:srgbClr val="E84E1B"/>
            </a:solidFill>
            <a:prstDash val="solid"/>
          </a:ln>
        </p:spPr>
      </p:sp>
      <p:sp>
        <p:nvSpPr>
          <p:cNvPr id="60" name="Shape 57"/>
          <p:cNvSpPr/>
          <p:nvPr/>
        </p:nvSpPr>
        <p:spPr>
          <a:xfrm>
            <a:off x="3931920" y="3328416"/>
            <a:ext cx="1005840" cy="694944"/>
          </a:xfrm>
          <a:prstGeom prst="rect">
            <a:avLst/>
          </a:prstGeom>
          <a:solidFill>
            <a:srgbClr val="FFFFFF"/>
          </a:solidFill>
          <a:ln w="6350">
            <a:solidFill>
              <a:srgbClr val="E84E1B"/>
            </a:solidFill>
            <a:prstDash val="solid"/>
          </a:ln>
        </p:spPr>
      </p:sp>
      <p:sp>
        <p:nvSpPr>
          <p:cNvPr id="61" name="Shape 58"/>
          <p:cNvSpPr/>
          <p:nvPr/>
        </p:nvSpPr>
        <p:spPr>
          <a:xfrm>
            <a:off x="4937760" y="3328416"/>
            <a:ext cx="3886200" cy="694944"/>
          </a:xfrm>
          <a:prstGeom prst="rect">
            <a:avLst/>
          </a:prstGeom>
          <a:solidFill>
            <a:srgbClr val="FFFFFF"/>
          </a:solidFill>
          <a:ln w="6350">
            <a:solidFill>
              <a:srgbClr val="E84E1B"/>
            </a:solidFill>
            <a:prstDash val="solid"/>
          </a:ln>
        </p:spPr>
      </p:sp>
      <p:sp>
        <p:nvSpPr>
          <p:cNvPr id="62" name="Text 59"/>
          <p:cNvSpPr/>
          <p:nvPr/>
        </p:nvSpPr>
        <p:spPr>
          <a:xfrm>
            <a:off x="365760" y="3328416"/>
            <a:ext cx="1645920" cy="694944"/>
          </a:xfrm>
          <a:prstGeom prst="rect">
            <a:avLst/>
          </a:prstGeom>
          <a:noFill/>
        </p:spPr>
        <p:txBody>
          <a:bodyPr wrap="square" rtlCol="0" anchor="ctr"/>
          <a:lstStyle/>
          <a:p>
            <a:pPr marL="0" indent="0">
              <a:buNone/>
            </a:pPr>
            <a:r>
              <a:rPr lang="en-US" sz="1100" b="1" dirty="0">
                <a:solidFill>
                  <a:srgbClr val="1F3E7D"/>
                </a:solidFill>
                <a:latin typeface="Calibri" panose="020F0502020204030204" pitchFamily="34" charset="0"/>
                <a:ea typeface="Calibri" panose="020F0502020204030204" pitchFamily="34" charset="-122"/>
                <a:cs typeface="Calibri" panose="020F0502020204030204" pitchFamily="34" charset="-120"/>
              </a:rPr>
              <a:t>Distribution Top</a:t>
            </a:r>
            <a:endParaRPr lang="en-US" sz="1100" dirty="0"/>
          </a:p>
        </p:txBody>
      </p:sp>
      <p:sp>
        <p:nvSpPr>
          <p:cNvPr id="63" name="Text 60"/>
          <p:cNvSpPr/>
          <p:nvPr/>
        </p:nvSpPr>
        <p:spPr>
          <a:xfrm>
            <a:off x="2057400" y="332841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64" name="Text 61"/>
          <p:cNvSpPr/>
          <p:nvPr/>
        </p:nvSpPr>
        <p:spPr>
          <a:xfrm>
            <a:off x="2651760" y="332841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65" name="Text 62"/>
          <p:cNvSpPr/>
          <p:nvPr/>
        </p:nvSpPr>
        <p:spPr>
          <a:xfrm>
            <a:off x="3246120" y="3328416"/>
            <a:ext cx="68580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&lt; 0.5</a:t>
            </a:r>
            <a:endParaRPr lang="en-US" sz="1200" dirty="0"/>
          </a:p>
        </p:txBody>
      </p:sp>
      <p:sp>
        <p:nvSpPr>
          <p:cNvPr id="66" name="Shape 63"/>
          <p:cNvSpPr/>
          <p:nvPr/>
        </p:nvSpPr>
        <p:spPr>
          <a:xfrm>
            <a:off x="4023360" y="3538728"/>
            <a:ext cx="822960" cy="274320"/>
          </a:xfrm>
          <a:prstGeom prst="rect">
            <a:avLst/>
          </a:prstGeom>
          <a:solidFill>
            <a:srgbClr val="C55A11"/>
          </a:solidFill>
          <a:ln w="12700">
            <a:solidFill>
              <a:srgbClr val="C55A11"/>
            </a:solidFill>
            <a:prstDash val="solid"/>
          </a:ln>
        </p:spPr>
      </p:sp>
      <p:sp>
        <p:nvSpPr>
          <p:cNvPr id="67" name="Text 64"/>
          <p:cNvSpPr/>
          <p:nvPr/>
        </p:nvSpPr>
        <p:spPr>
          <a:xfrm>
            <a:off x="3931920" y="3538728"/>
            <a:ext cx="1005840" cy="274320"/>
          </a:xfrm>
          <a:prstGeom prst="rect">
            <a:avLst/>
          </a:prstGeom>
          <a:noFill/>
        </p:spPr>
        <p:txBody>
          <a:bodyPr wrap="square" rtlCol="0" anchor="ctr"/>
          <a:lstStyle/>
          <a:p>
            <a:pPr marL="0" indent="0" algn="ctr">
              <a:buNone/>
            </a:pPr>
            <a:r>
              <a:rPr lang="en-US" sz="950" b="1" dirty="0">
                <a:solidFill>
                  <a:srgbClr val="FFFFFF"/>
                </a:solidFill>
                <a:latin typeface="Calibri" panose="020F0502020204030204" pitchFamily="34" charset="0"/>
                <a:ea typeface="Calibri" panose="020F0502020204030204" pitchFamily="34" charset="-122"/>
                <a:cs typeface="Calibri" panose="020F0502020204030204" pitchFamily="34" charset="-120"/>
              </a:rPr>
              <a:t>CAUTION</a:t>
            </a:r>
            <a:endParaRPr lang="en-US" sz="950" dirty="0"/>
          </a:p>
        </p:txBody>
      </p:sp>
      <p:sp>
        <p:nvSpPr>
          <p:cNvPr id="68" name="Text 65"/>
          <p:cNvSpPr/>
          <p:nvPr/>
        </p:nvSpPr>
        <p:spPr>
          <a:xfrm>
            <a:off x="4983480" y="3328416"/>
            <a:ext cx="3794760" cy="694944"/>
          </a:xfrm>
          <a:prstGeom prst="rect">
            <a:avLst/>
          </a:prstGeom>
          <a:noFill/>
        </p:spPr>
        <p:txBody>
          <a:bodyPr wrap="square" rtlCol="0" anchor="ctr"/>
          <a:lstStyle/>
          <a:p>
            <a:pPr marL="0" indent="0">
              <a:buNone/>
            </a:pPr>
            <a:r>
              <a:rPr lang="en-US" sz="1000" dirty="0">
                <a:solidFill>
                  <a:srgbClr val="231F20"/>
                </a:solidFill>
                <a:latin typeface="Calibri" panose="020F0502020204030204" pitchFamily="34" charset="0"/>
                <a:ea typeface="Calibri" panose="020F0502020204030204" pitchFamily="34" charset="-122"/>
                <a:cs typeface="Calibri" panose="020F0502020204030204" pitchFamily="34" charset="-120"/>
              </a:rPr>
              <a:t>Smart money exiting. Shallow calls dominate. Potential top forming.</a:t>
            </a:r>
            <a:endParaRPr lang="en-US" sz="1000" dirty="0"/>
          </a:p>
        </p:txBody>
      </p:sp>
      <p:sp>
        <p:nvSpPr>
          <p:cNvPr id="69" name="Shape 66"/>
          <p:cNvSpPr/>
          <p:nvPr/>
        </p:nvSpPr>
        <p:spPr>
          <a:xfrm>
            <a:off x="320040" y="4059936"/>
            <a:ext cx="1737360" cy="694944"/>
          </a:xfrm>
          <a:prstGeom prst="rect">
            <a:avLst/>
          </a:prstGeom>
          <a:solidFill>
            <a:srgbClr val="F2F2F2"/>
          </a:solidFill>
          <a:ln w="6350">
            <a:solidFill>
              <a:srgbClr val="E84E1B"/>
            </a:solidFill>
            <a:prstDash val="solid"/>
          </a:ln>
        </p:spPr>
      </p:sp>
      <p:sp>
        <p:nvSpPr>
          <p:cNvPr id="70" name="Shape 67"/>
          <p:cNvSpPr/>
          <p:nvPr/>
        </p:nvSpPr>
        <p:spPr>
          <a:xfrm>
            <a:off x="2057400" y="4059936"/>
            <a:ext cx="594360" cy="694944"/>
          </a:xfrm>
          <a:prstGeom prst="rect">
            <a:avLst/>
          </a:prstGeom>
          <a:solidFill>
            <a:srgbClr val="F2F2F2"/>
          </a:solidFill>
          <a:ln w="6350">
            <a:solidFill>
              <a:srgbClr val="E84E1B"/>
            </a:solidFill>
            <a:prstDash val="solid"/>
          </a:ln>
        </p:spPr>
      </p:sp>
      <p:sp>
        <p:nvSpPr>
          <p:cNvPr id="71" name="Shape 68"/>
          <p:cNvSpPr/>
          <p:nvPr/>
        </p:nvSpPr>
        <p:spPr>
          <a:xfrm>
            <a:off x="2651760" y="4059936"/>
            <a:ext cx="594360" cy="694944"/>
          </a:xfrm>
          <a:prstGeom prst="rect">
            <a:avLst/>
          </a:prstGeom>
          <a:solidFill>
            <a:srgbClr val="F2F2F2"/>
          </a:solidFill>
          <a:ln w="6350">
            <a:solidFill>
              <a:srgbClr val="E84E1B"/>
            </a:solidFill>
            <a:prstDash val="solid"/>
          </a:ln>
        </p:spPr>
      </p:sp>
      <p:sp>
        <p:nvSpPr>
          <p:cNvPr id="72" name="Shape 69"/>
          <p:cNvSpPr/>
          <p:nvPr/>
        </p:nvSpPr>
        <p:spPr>
          <a:xfrm>
            <a:off x="3246120" y="4059936"/>
            <a:ext cx="685800" cy="694944"/>
          </a:xfrm>
          <a:prstGeom prst="rect">
            <a:avLst/>
          </a:prstGeom>
          <a:solidFill>
            <a:srgbClr val="F2F2F2"/>
          </a:solidFill>
          <a:ln w="6350">
            <a:solidFill>
              <a:srgbClr val="E84E1B"/>
            </a:solidFill>
            <a:prstDash val="solid"/>
          </a:ln>
        </p:spPr>
      </p:sp>
      <p:sp>
        <p:nvSpPr>
          <p:cNvPr id="73" name="Shape 70"/>
          <p:cNvSpPr/>
          <p:nvPr/>
        </p:nvSpPr>
        <p:spPr>
          <a:xfrm>
            <a:off x="3931920" y="4059936"/>
            <a:ext cx="1005840" cy="694944"/>
          </a:xfrm>
          <a:prstGeom prst="rect">
            <a:avLst/>
          </a:prstGeom>
          <a:solidFill>
            <a:srgbClr val="F2F2F2"/>
          </a:solidFill>
          <a:ln w="6350">
            <a:solidFill>
              <a:srgbClr val="E84E1B"/>
            </a:solidFill>
            <a:prstDash val="solid"/>
          </a:ln>
        </p:spPr>
      </p:sp>
      <p:sp>
        <p:nvSpPr>
          <p:cNvPr id="74" name="Shape 71"/>
          <p:cNvSpPr/>
          <p:nvPr/>
        </p:nvSpPr>
        <p:spPr>
          <a:xfrm>
            <a:off x="4937760" y="4059936"/>
            <a:ext cx="3886200" cy="694944"/>
          </a:xfrm>
          <a:prstGeom prst="rect">
            <a:avLst/>
          </a:prstGeom>
          <a:solidFill>
            <a:srgbClr val="F2F2F2"/>
          </a:solidFill>
          <a:ln w="6350">
            <a:solidFill>
              <a:srgbClr val="E84E1B"/>
            </a:solidFill>
            <a:prstDash val="solid"/>
          </a:ln>
        </p:spPr>
      </p:sp>
      <p:sp>
        <p:nvSpPr>
          <p:cNvPr id="75" name="Text 72"/>
          <p:cNvSpPr/>
          <p:nvPr/>
        </p:nvSpPr>
        <p:spPr>
          <a:xfrm>
            <a:off x="365760" y="4059936"/>
            <a:ext cx="1645920" cy="694944"/>
          </a:xfrm>
          <a:prstGeom prst="rect">
            <a:avLst/>
          </a:prstGeom>
          <a:noFill/>
        </p:spPr>
        <p:txBody>
          <a:bodyPr wrap="square" rtlCol="0" anchor="ctr"/>
          <a:lstStyle/>
          <a:p>
            <a:pPr marL="0" indent="0">
              <a:buNone/>
            </a:pPr>
            <a:r>
              <a:rPr lang="en-US" sz="1100" b="1" dirty="0">
                <a:solidFill>
                  <a:srgbClr val="1F3E7D"/>
                </a:solidFill>
                <a:latin typeface="Calibri" panose="020F0502020204030204" pitchFamily="34" charset="0"/>
                <a:ea typeface="Calibri" panose="020F0502020204030204" pitchFamily="34" charset="-122"/>
                <a:cs typeface="Calibri" panose="020F0502020204030204" pitchFamily="34" charset="-120"/>
              </a:rPr>
              <a:t>Dead Cat Bounce</a:t>
            </a:r>
            <a:endParaRPr lang="en-US" sz="1100" dirty="0"/>
          </a:p>
        </p:txBody>
      </p:sp>
      <p:sp>
        <p:nvSpPr>
          <p:cNvPr id="76" name="Text 73"/>
          <p:cNvSpPr/>
          <p:nvPr/>
        </p:nvSpPr>
        <p:spPr>
          <a:xfrm>
            <a:off x="2057400" y="405993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77" name="Text 74"/>
          <p:cNvSpPr/>
          <p:nvPr/>
        </p:nvSpPr>
        <p:spPr>
          <a:xfrm>
            <a:off x="2651760" y="4059936"/>
            <a:ext cx="59436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a:t>
            </a:r>
            <a:endParaRPr lang="en-US" sz="1200" dirty="0"/>
          </a:p>
        </p:txBody>
      </p:sp>
      <p:sp>
        <p:nvSpPr>
          <p:cNvPr id="78" name="Text 75"/>
          <p:cNvSpPr/>
          <p:nvPr/>
        </p:nvSpPr>
        <p:spPr>
          <a:xfrm>
            <a:off x="3246120" y="4059936"/>
            <a:ext cx="685800" cy="694944"/>
          </a:xfrm>
          <a:prstGeom prst="rect">
            <a:avLst/>
          </a:prstGeom>
          <a:noFill/>
        </p:spPr>
        <p:txBody>
          <a:bodyPr wrap="square" rtlCol="0" anchor="ctr"/>
          <a:lstStyle/>
          <a:p>
            <a:pPr marL="0" indent="0" algn="ctr">
              <a:buNone/>
            </a:pPr>
            <a:r>
              <a:rPr lang="en-US" sz="1200" dirty="0">
                <a:solidFill>
                  <a:srgbClr val="231F20"/>
                </a:solidFill>
                <a:latin typeface="Calibri" panose="020F0502020204030204" pitchFamily="34" charset="0"/>
                <a:ea typeface="Calibri" panose="020F0502020204030204" pitchFamily="34" charset="-122"/>
                <a:cs typeface="Calibri" panose="020F0502020204030204" pitchFamily="34" charset="-120"/>
              </a:rPr>
              <a:t>&gt; 1.0</a:t>
            </a:r>
            <a:endParaRPr lang="en-US" sz="1200" dirty="0"/>
          </a:p>
        </p:txBody>
      </p:sp>
      <p:sp>
        <p:nvSpPr>
          <p:cNvPr id="79" name="Shape 76"/>
          <p:cNvSpPr/>
          <p:nvPr/>
        </p:nvSpPr>
        <p:spPr>
          <a:xfrm>
            <a:off x="4023360" y="4270248"/>
            <a:ext cx="822960" cy="274320"/>
          </a:xfrm>
          <a:prstGeom prst="rect">
            <a:avLst/>
          </a:prstGeom>
          <a:solidFill>
            <a:srgbClr val="595959"/>
          </a:solidFill>
          <a:ln w="12700">
            <a:solidFill>
              <a:srgbClr val="595959"/>
            </a:solidFill>
            <a:prstDash val="solid"/>
          </a:ln>
        </p:spPr>
      </p:sp>
      <p:sp>
        <p:nvSpPr>
          <p:cNvPr id="80" name="Text 77"/>
          <p:cNvSpPr/>
          <p:nvPr/>
        </p:nvSpPr>
        <p:spPr>
          <a:xfrm>
            <a:off x="3931920" y="4270248"/>
            <a:ext cx="1005840" cy="274320"/>
          </a:xfrm>
          <a:prstGeom prst="rect">
            <a:avLst/>
          </a:prstGeom>
          <a:noFill/>
        </p:spPr>
        <p:txBody>
          <a:bodyPr wrap="square" rtlCol="0" anchor="ctr"/>
          <a:lstStyle/>
          <a:p>
            <a:pPr marL="0" indent="0" algn="ctr">
              <a:buNone/>
            </a:pPr>
            <a:r>
              <a:rPr lang="en-US" sz="950" b="1" dirty="0">
                <a:solidFill>
                  <a:srgbClr val="FFFFFF"/>
                </a:solidFill>
                <a:latin typeface="Calibri" panose="020F0502020204030204" pitchFamily="34" charset="0"/>
                <a:ea typeface="Calibri" panose="020F0502020204030204" pitchFamily="34" charset="-122"/>
                <a:cs typeface="Calibri" panose="020F0502020204030204" pitchFamily="34" charset="-120"/>
              </a:rPr>
              <a:t>NEUTRAL</a:t>
            </a:r>
            <a:endParaRPr lang="en-US" sz="950" dirty="0"/>
          </a:p>
        </p:txBody>
      </p:sp>
      <p:sp>
        <p:nvSpPr>
          <p:cNvPr id="81" name="Text 78"/>
          <p:cNvSpPr/>
          <p:nvPr/>
        </p:nvSpPr>
        <p:spPr>
          <a:xfrm>
            <a:off x="4983480" y="4059936"/>
            <a:ext cx="3794760" cy="694944"/>
          </a:xfrm>
          <a:prstGeom prst="rect">
            <a:avLst/>
          </a:prstGeom>
          <a:noFill/>
        </p:spPr>
        <p:txBody>
          <a:bodyPr wrap="square" rtlCol="0" anchor="ctr"/>
          <a:lstStyle/>
          <a:p>
            <a:pPr marL="0" indent="0">
              <a:buNone/>
            </a:pPr>
            <a:r>
              <a:rPr lang="en-US" sz="1000" dirty="0">
                <a:solidFill>
                  <a:srgbClr val="231F20"/>
                </a:solidFill>
                <a:latin typeface="Calibri" panose="020F0502020204030204" pitchFamily="34" charset="0"/>
                <a:ea typeface="Calibri" panose="020F0502020204030204" pitchFamily="34" charset="-122"/>
                <a:cs typeface="Calibri" panose="020F0502020204030204" pitchFamily="34" charset="-120"/>
              </a:rPr>
              <a:t>Short covering + put hedging. Rally may be temporary. Verify with price action.</a:t>
            </a:r>
            <a:endParaRPr lang="en-US" sz="1000" dirty="0"/>
          </a:p>
        </p:txBody>
      </p:sp>
      <p:sp>
        <p:nvSpPr>
          <p:cNvPr id="82" name="Shape 79"/>
          <p:cNvSpPr/>
          <p:nvPr/>
        </p:nvSpPr>
        <p:spPr>
          <a:xfrm>
            <a:off x="0" y="5001768"/>
            <a:ext cx="9144000" cy="141732"/>
          </a:xfrm>
          <a:prstGeom prst="rect">
            <a:avLst/>
          </a:prstGeom>
          <a:solidFill>
            <a:srgbClr val="E84E1B"/>
          </a:solidFill>
          <a:ln w="12700">
            <a:solidFill>
              <a:srgbClr val="E84E1B"/>
            </a:solidFill>
            <a:prstDash val="solid"/>
          </a:ln>
        </p:spPr>
      </p:sp>
      <p:sp>
        <p:nvSpPr>
          <p:cNvPr id="83" name="Text 80"/>
          <p:cNvSpPr/>
          <p:nvPr/>
        </p:nvSpPr>
        <p:spPr>
          <a:xfrm>
            <a:off x="182880" y="5001768"/>
            <a:ext cx="8778240" cy="141732"/>
          </a:xfrm>
          <a:prstGeom prst="rect">
            <a:avLst/>
          </a:prstGeom>
          <a:noFill/>
        </p:spPr>
        <p:txBody>
          <a:bodyPr wrap="square" rtlCol="0" anchor="ctr"/>
          <a:lstStyle/>
          <a:p>
            <a:pPr marL="0" indent="0">
              <a:buNone/>
            </a:pPr>
            <a:r>
              <a:rPr lang="en-US" sz="750" dirty="0">
                <a:solidFill>
                  <a:srgbClr val="FFFFFF"/>
                </a:solidFill>
                <a:latin typeface="Calibri" panose="020F0502020204030204" pitchFamily="34" charset="0"/>
                <a:ea typeface="Calibri" panose="020F0502020204030204" pitchFamily="34" charset="-122"/>
                <a:cs typeface="Calibri" panose="020F0502020204030204" pitchFamily="34" charset="-120"/>
              </a:rPr>
              <a:t>Disclaimer: Stock/Index, prices, and strikes used are for illustration purposes only and should not be considered recommendation</a:t>
            </a:r>
            <a:endParaRPr lang="en-US" sz="750" dirty="0"/>
          </a:p>
        </p:txBody>
      </p:sp>
      <p:pic>
        <p:nvPicPr>
          <p:cNvPr id="84" name="Picture 83" descr="Stocko (2) (2)"/>
          <p:cNvPicPr>
            <a:picLocks noChangeAspect="1"/>
          </p:cNvPicPr>
          <p:nvPr/>
        </p:nvPicPr>
        <p:blipFill>
          <a:blip r:embed="rId1"/>
          <a:srcRect l="12581" t="34509" r="13712" b="33398"/>
          <a:stretch>
            <a:fillRect/>
          </a:stretch>
        </p:blipFill>
        <p:spPr>
          <a:xfrm>
            <a:off x="7435850" y="40640"/>
            <a:ext cx="1407160" cy="61341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320040" y="658368"/>
            <a:ext cx="8503920" cy="45720"/>
          </a:xfrm>
          <a:prstGeom prst="rect">
            <a:avLst/>
          </a:prstGeom>
          <a:solidFill>
            <a:srgbClr val="E84E1B"/>
          </a:solidFill>
          <a:ln w="12700">
            <a:solidFill>
              <a:srgbClr val="E84E1B"/>
            </a:solidFill>
            <a:prstDash val="solid"/>
          </a:ln>
        </p:spPr>
      </p:sp>
      <p:sp>
        <p:nvSpPr>
          <p:cNvPr id="4" name="Text 1"/>
          <p:cNvSpPr/>
          <p:nvPr/>
        </p:nvSpPr>
        <p:spPr>
          <a:xfrm>
            <a:off x="320040" y="73152"/>
            <a:ext cx="7406640" cy="566928"/>
          </a:xfrm>
          <a:prstGeom prst="rect">
            <a:avLst/>
          </a:prstGeom>
          <a:noFill/>
        </p:spPr>
        <p:txBody>
          <a:bodyPr wrap="square" lIns="0" tIns="0" rIns="0" bIns="0" rtlCol="0" anchor="ctr"/>
          <a:lstStyle/>
          <a:p>
            <a:pPr marL="0" indent="0">
              <a:buNone/>
            </a:pPr>
            <a:r>
              <a:rPr lang="en-US" sz="2800" b="1" dirty="0">
                <a:solidFill>
                  <a:srgbClr val="E84E1B"/>
                </a:solidFill>
                <a:latin typeface="Calibri" panose="020F0502020204030204" pitchFamily="34" charset="0"/>
                <a:ea typeface="Calibri" panose="020F0502020204030204" pitchFamily="34" charset="-122"/>
                <a:cs typeface="Calibri" panose="020F0502020204030204" pitchFamily="34" charset="-120"/>
              </a:rPr>
              <a:t>Practical </a:t>
            </a:r>
            <a:r>
              <a:rPr lang="en-US" sz="2800" b="1" dirty="0">
                <a:solidFill>
                  <a:srgbClr val="1F3E7D"/>
                </a:solidFill>
                <a:latin typeface="Calibri" panose="020F0502020204030204" pitchFamily="34" charset="0"/>
                <a:ea typeface="Calibri" panose="020F0502020204030204" pitchFamily="34" charset="-122"/>
                <a:cs typeface="Calibri" panose="020F0502020204030204" pitchFamily="34" charset="-120"/>
              </a:rPr>
              <a:t>Trading Applications</a:t>
            </a:r>
            <a:endParaRPr lang="en-US" sz="2800" dirty="0"/>
          </a:p>
        </p:txBody>
      </p:sp>
      <p:sp>
        <p:nvSpPr>
          <p:cNvPr id="5" name="Shape 2"/>
          <p:cNvSpPr/>
          <p:nvPr/>
        </p:nvSpPr>
        <p:spPr>
          <a:xfrm>
            <a:off x="320040" y="804672"/>
            <a:ext cx="5394960" cy="896112"/>
          </a:xfrm>
          <a:prstGeom prst="rect">
            <a:avLst/>
          </a:prstGeom>
          <a:solidFill>
            <a:srgbClr val="F2F2F2"/>
          </a:solidFill>
          <a:ln w="12700">
            <a:solidFill>
              <a:srgbClr val="E84E1B"/>
            </a:solidFill>
            <a:prstDash val="solid"/>
          </a:ln>
        </p:spPr>
      </p:sp>
      <p:sp>
        <p:nvSpPr>
          <p:cNvPr id="6" name="Shape 3"/>
          <p:cNvSpPr/>
          <p:nvPr/>
        </p:nvSpPr>
        <p:spPr>
          <a:xfrm>
            <a:off x="320040" y="804672"/>
            <a:ext cx="82296" cy="896112"/>
          </a:xfrm>
          <a:prstGeom prst="rect">
            <a:avLst/>
          </a:prstGeom>
          <a:solidFill>
            <a:srgbClr val="1F3E7D"/>
          </a:solidFill>
          <a:ln w="12700">
            <a:solidFill>
              <a:srgbClr val="1F3E7D"/>
            </a:solidFill>
            <a:prstDash val="solid"/>
          </a:ln>
        </p:spPr>
      </p:sp>
      <p:sp>
        <p:nvSpPr>
          <p:cNvPr id="7" name="Text 4"/>
          <p:cNvSpPr/>
          <p:nvPr/>
        </p:nvSpPr>
        <p:spPr>
          <a:xfrm>
            <a:off x="502920" y="859536"/>
            <a:ext cx="5120640" cy="274320"/>
          </a:xfrm>
          <a:prstGeom prst="rect">
            <a:avLst/>
          </a:prstGeom>
          <a:noFill/>
        </p:spPr>
        <p:txBody>
          <a:bodyPr wrap="square" lIns="0" tIns="0" rIns="0" bIns="0" rtlCol="0" anchor="ctr"/>
          <a:lstStyle/>
          <a:p>
            <a:pPr marL="0" indent="0">
              <a:buNone/>
            </a:pPr>
            <a:r>
              <a:rPr lang="en-US" sz="1300" b="1" dirty="0">
                <a:solidFill>
                  <a:srgbClr val="E84E1B"/>
                </a:solidFill>
                <a:latin typeface="Calibri" panose="020F0502020204030204" pitchFamily="34" charset="0"/>
                <a:ea typeface="Calibri" panose="020F0502020204030204" pitchFamily="34" charset="-122"/>
                <a:cs typeface="Calibri" panose="020F0502020204030204" pitchFamily="34" charset="-120"/>
              </a:rPr>
              <a:t>Max Pain Analysis</a:t>
            </a:r>
            <a:endParaRPr lang="en-US" sz="1300" dirty="0"/>
          </a:p>
        </p:txBody>
      </p:sp>
      <p:sp>
        <p:nvSpPr>
          <p:cNvPr id="8" name="Text 5"/>
          <p:cNvSpPr/>
          <p:nvPr/>
        </p:nvSpPr>
        <p:spPr>
          <a:xfrm>
            <a:off x="502920" y="1152144"/>
            <a:ext cx="5120640" cy="502920"/>
          </a:xfrm>
          <a:prstGeom prst="rect">
            <a:avLst/>
          </a:prstGeom>
          <a:noFill/>
        </p:spPr>
        <p:txBody>
          <a:bodyPr wrap="square" lIns="0" tIns="0" rIns="0" bIns="0" rtlCol="0" anchor="ctr"/>
          <a:lstStyle/>
          <a:p>
            <a:pPr marL="0" indent="0">
              <a:buNone/>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Plot strike-wise OI for calls &amp; puts. The strike with highest total OI often acts as a price magnet on expiry.</a:t>
            </a:r>
            <a:endParaRPr lang="en-US" sz="1150" dirty="0"/>
          </a:p>
        </p:txBody>
      </p:sp>
      <p:sp>
        <p:nvSpPr>
          <p:cNvPr id="9" name="Shape 6"/>
          <p:cNvSpPr/>
          <p:nvPr/>
        </p:nvSpPr>
        <p:spPr>
          <a:xfrm>
            <a:off x="320040" y="1792224"/>
            <a:ext cx="5394960" cy="896112"/>
          </a:xfrm>
          <a:prstGeom prst="rect">
            <a:avLst/>
          </a:prstGeom>
          <a:solidFill>
            <a:srgbClr val="F2F2F2"/>
          </a:solidFill>
          <a:ln w="12700">
            <a:solidFill>
              <a:srgbClr val="1F3E7D"/>
            </a:solidFill>
            <a:prstDash val="solid"/>
          </a:ln>
        </p:spPr>
      </p:sp>
      <p:sp>
        <p:nvSpPr>
          <p:cNvPr id="10" name="Shape 7"/>
          <p:cNvSpPr/>
          <p:nvPr/>
        </p:nvSpPr>
        <p:spPr>
          <a:xfrm>
            <a:off x="320040" y="1792224"/>
            <a:ext cx="82296" cy="896112"/>
          </a:xfrm>
          <a:prstGeom prst="rect">
            <a:avLst/>
          </a:prstGeom>
          <a:solidFill>
            <a:srgbClr val="1F3E7D"/>
          </a:solidFill>
          <a:ln w="12700">
            <a:solidFill>
              <a:srgbClr val="1F3E7D"/>
            </a:solidFill>
            <a:prstDash val="solid"/>
          </a:ln>
        </p:spPr>
      </p:sp>
      <p:sp>
        <p:nvSpPr>
          <p:cNvPr id="11" name="Text 8"/>
          <p:cNvSpPr/>
          <p:nvPr/>
        </p:nvSpPr>
        <p:spPr>
          <a:xfrm>
            <a:off x="502920" y="1847088"/>
            <a:ext cx="5120640" cy="274320"/>
          </a:xfrm>
          <a:prstGeom prst="rect">
            <a:avLst/>
          </a:prstGeom>
          <a:noFill/>
        </p:spPr>
        <p:txBody>
          <a:bodyPr wrap="square" lIns="0" tIns="0" rIns="0" bIns="0" rtlCol="0" anchor="ctr"/>
          <a:lstStyle/>
          <a:p>
            <a:pPr marL="0" indent="0">
              <a:buNone/>
            </a:pPr>
            <a:r>
              <a:rPr lang="en-US" sz="1300" b="1" dirty="0">
                <a:solidFill>
                  <a:srgbClr val="E84E1B"/>
                </a:solidFill>
                <a:latin typeface="Calibri" panose="020F0502020204030204" pitchFamily="34" charset="0"/>
                <a:ea typeface="Calibri" panose="020F0502020204030204" pitchFamily="34" charset="-122"/>
                <a:cs typeface="Calibri" panose="020F0502020204030204" pitchFamily="34" charset="-120"/>
              </a:rPr>
              <a:t>Support &amp; Resistance via OI</a:t>
            </a:r>
            <a:endParaRPr lang="en-US" sz="1300" b="1" dirty="0">
              <a:solidFill>
                <a:srgbClr val="E84E1B"/>
              </a:solidFill>
              <a:latin typeface="Calibri" panose="020F0502020204030204" pitchFamily="34" charset="0"/>
              <a:ea typeface="Calibri" panose="020F0502020204030204" pitchFamily="34" charset="-122"/>
              <a:cs typeface="Calibri" panose="020F0502020204030204" pitchFamily="34" charset="-120"/>
            </a:endParaRPr>
          </a:p>
        </p:txBody>
      </p:sp>
      <p:sp>
        <p:nvSpPr>
          <p:cNvPr id="12" name="Text 9"/>
          <p:cNvSpPr/>
          <p:nvPr/>
        </p:nvSpPr>
        <p:spPr>
          <a:xfrm>
            <a:off x="502920" y="2139696"/>
            <a:ext cx="5120640" cy="502920"/>
          </a:xfrm>
          <a:prstGeom prst="rect">
            <a:avLst/>
          </a:prstGeom>
          <a:noFill/>
        </p:spPr>
        <p:txBody>
          <a:bodyPr wrap="square" lIns="0" tIns="0" rIns="0" bIns="0" rtlCol="0" anchor="ctr"/>
          <a:lstStyle/>
          <a:p>
            <a:pPr marL="0" indent="0">
              <a:buNone/>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High Call OI at a strike = strong resistance. High Put OI = strong support. These are key price levels.</a:t>
            </a:r>
            <a:endParaRPr lang="en-US" sz="1150" dirty="0"/>
          </a:p>
        </p:txBody>
      </p:sp>
      <p:sp>
        <p:nvSpPr>
          <p:cNvPr id="13" name="Shape 10"/>
          <p:cNvSpPr/>
          <p:nvPr/>
        </p:nvSpPr>
        <p:spPr>
          <a:xfrm>
            <a:off x="320040" y="2779776"/>
            <a:ext cx="5394960" cy="896112"/>
          </a:xfrm>
          <a:prstGeom prst="rect">
            <a:avLst/>
          </a:prstGeom>
          <a:solidFill>
            <a:srgbClr val="F2F2F2"/>
          </a:solidFill>
          <a:ln w="12700">
            <a:solidFill>
              <a:srgbClr val="C55A11"/>
            </a:solidFill>
            <a:prstDash val="solid"/>
          </a:ln>
        </p:spPr>
      </p:sp>
      <p:sp>
        <p:nvSpPr>
          <p:cNvPr id="14" name="Shape 11"/>
          <p:cNvSpPr/>
          <p:nvPr/>
        </p:nvSpPr>
        <p:spPr>
          <a:xfrm>
            <a:off x="320040" y="2779776"/>
            <a:ext cx="82296" cy="896112"/>
          </a:xfrm>
          <a:prstGeom prst="rect">
            <a:avLst/>
          </a:prstGeom>
          <a:solidFill>
            <a:srgbClr val="1F3E7D"/>
          </a:solidFill>
          <a:ln w="12700">
            <a:solidFill>
              <a:srgbClr val="1F3E7D"/>
            </a:solidFill>
            <a:prstDash val="solid"/>
          </a:ln>
        </p:spPr>
      </p:sp>
      <p:sp>
        <p:nvSpPr>
          <p:cNvPr id="15" name="Text 12"/>
          <p:cNvSpPr/>
          <p:nvPr/>
        </p:nvSpPr>
        <p:spPr>
          <a:xfrm>
            <a:off x="502920" y="2834640"/>
            <a:ext cx="5120640" cy="274320"/>
          </a:xfrm>
          <a:prstGeom prst="rect">
            <a:avLst/>
          </a:prstGeom>
          <a:noFill/>
        </p:spPr>
        <p:txBody>
          <a:bodyPr wrap="square" lIns="0" tIns="0" rIns="0" bIns="0" rtlCol="0" anchor="ctr"/>
          <a:lstStyle/>
          <a:p>
            <a:pPr marL="0" indent="0">
              <a:buNone/>
            </a:pPr>
            <a:r>
              <a:rPr lang="en-US" sz="1300" b="1" dirty="0">
                <a:solidFill>
                  <a:srgbClr val="E84E1B"/>
                </a:solidFill>
                <a:latin typeface="Calibri" panose="020F0502020204030204" pitchFamily="34" charset="0"/>
                <a:ea typeface="Calibri" panose="020F0502020204030204" pitchFamily="34" charset="-122"/>
                <a:cs typeface="Calibri" panose="020F0502020204030204" pitchFamily="34" charset="-120"/>
              </a:rPr>
              <a:t>PCR Divergence Strategy</a:t>
            </a:r>
            <a:endParaRPr lang="en-US" sz="1300" b="1" dirty="0">
              <a:solidFill>
                <a:srgbClr val="E84E1B"/>
              </a:solidFill>
              <a:latin typeface="Calibri" panose="020F0502020204030204" pitchFamily="34" charset="0"/>
              <a:ea typeface="Calibri" panose="020F0502020204030204" pitchFamily="34" charset="-122"/>
              <a:cs typeface="Calibri" panose="020F0502020204030204" pitchFamily="34" charset="-120"/>
            </a:endParaRPr>
          </a:p>
        </p:txBody>
      </p:sp>
      <p:sp>
        <p:nvSpPr>
          <p:cNvPr id="16" name="Text 13"/>
          <p:cNvSpPr/>
          <p:nvPr/>
        </p:nvSpPr>
        <p:spPr>
          <a:xfrm>
            <a:off x="502920" y="3127248"/>
            <a:ext cx="5120640" cy="502920"/>
          </a:xfrm>
          <a:prstGeom prst="rect">
            <a:avLst/>
          </a:prstGeom>
          <a:noFill/>
        </p:spPr>
        <p:txBody>
          <a:bodyPr wrap="square" lIns="0" tIns="0" rIns="0" bIns="0" rtlCol="0" anchor="ctr"/>
          <a:lstStyle/>
          <a:p>
            <a:pPr marL="0" indent="0">
              <a:buNone/>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Price rises but PCR also rises sharply → institutions may be hedging → rally may be unsustainable.</a:t>
            </a:r>
            <a:endParaRPr lang="en-US" sz="1150" dirty="0"/>
          </a:p>
        </p:txBody>
      </p:sp>
      <p:sp>
        <p:nvSpPr>
          <p:cNvPr id="17" name="Shape 14"/>
          <p:cNvSpPr/>
          <p:nvPr/>
        </p:nvSpPr>
        <p:spPr>
          <a:xfrm>
            <a:off x="320040" y="3767328"/>
            <a:ext cx="5394960" cy="896112"/>
          </a:xfrm>
          <a:prstGeom prst="rect">
            <a:avLst/>
          </a:prstGeom>
          <a:solidFill>
            <a:srgbClr val="F2F2F2"/>
          </a:solidFill>
          <a:ln w="12700">
            <a:solidFill>
              <a:srgbClr val="C00000"/>
            </a:solidFill>
            <a:prstDash val="solid"/>
          </a:ln>
        </p:spPr>
      </p:sp>
      <p:sp>
        <p:nvSpPr>
          <p:cNvPr id="18" name="Shape 15"/>
          <p:cNvSpPr/>
          <p:nvPr/>
        </p:nvSpPr>
        <p:spPr>
          <a:xfrm>
            <a:off x="320040" y="3767328"/>
            <a:ext cx="82296" cy="896112"/>
          </a:xfrm>
          <a:prstGeom prst="rect">
            <a:avLst/>
          </a:prstGeom>
          <a:solidFill>
            <a:srgbClr val="1F3E7D"/>
          </a:solidFill>
          <a:ln w="12700">
            <a:solidFill>
              <a:srgbClr val="1F3E7D"/>
            </a:solidFill>
            <a:prstDash val="solid"/>
          </a:ln>
        </p:spPr>
      </p:sp>
      <p:sp>
        <p:nvSpPr>
          <p:cNvPr id="19" name="Text 16"/>
          <p:cNvSpPr/>
          <p:nvPr/>
        </p:nvSpPr>
        <p:spPr>
          <a:xfrm>
            <a:off x="502920" y="3822192"/>
            <a:ext cx="5120640" cy="274320"/>
          </a:xfrm>
          <a:prstGeom prst="rect">
            <a:avLst/>
          </a:prstGeom>
          <a:noFill/>
        </p:spPr>
        <p:txBody>
          <a:bodyPr wrap="square" lIns="0" tIns="0" rIns="0" bIns="0" rtlCol="0" anchor="ctr"/>
          <a:lstStyle/>
          <a:p>
            <a:pPr marL="0" indent="0">
              <a:buNone/>
            </a:pPr>
            <a:r>
              <a:rPr lang="en-US" sz="1300" b="1" dirty="0">
                <a:solidFill>
                  <a:srgbClr val="E84E1B"/>
                </a:solidFill>
                <a:latin typeface="Calibri" panose="020F0502020204030204" pitchFamily="34" charset="0"/>
                <a:ea typeface="Calibri" panose="020F0502020204030204" pitchFamily="34" charset="-122"/>
                <a:cs typeface="Calibri" panose="020F0502020204030204" pitchFamily="34" charset="-120"/>
              </a:rPr>
              <a:t>PCR Extremes = Mean Reversion</a:t>
            </a:r>
            <a:endParaRPr lang="en-US" sz="1300" b="1" dirty="0">
              <a:solidFill>
                <a:srgbClr val="E84E1B"/>
              </a:solidFill>
              <a:latin typeface="Calibri" panose="020F0502020204030204" pitchFamily="34" charset="0"/>
              <a:ea typeface="Calibri" panose="020F0502020204030204" pitchFamily="34" charset="-122"/>
              <a:cs typeface="Calibri" panose="020F0502020204030204" pitchFamily="34" charset="-120"/>
            </a:endParaRPr>
          </a:p>
        </p:txBody>
      </p:sp>
      <p:sp>
        <p:nvSpPr>
          <p:cNvPr id="20" name="Text 17"/>
          <p:cNvSpPr/>
          <p:nvPr/>
        </p:nvSpPr>
        <p:spPr>
          <a:xfrm>
            <a:off x="502920" y="4114800"/>
            <a:ext cx="5120640" cy="502920"/>
          </a:xfrm>
          <a:prstGeom prst="rect">
            <a:avLst/>
          </a:prstGeom>
          <a:noFill/>
        </p:spPr>
        <p:txBody>
          <a:bodyPr wrap="square" lIns="0" tIns="0" rIns="0" bIns="0" rtlCol="0" anchor="ctr"/>
          <a:lstStyle/>
          <a:p>
            <a:pPr marL="0" indent="0">
              <a:buNone/>
            </a:pPr>
            <a:r>
              <a:rPr lang="en-US" sz="1150" dirty="0">
                <a:solidFill>
                  <a:srgbClr val="231F20"/>
                </a:solidFill>
                <a:latin typeface="Calibri" panose="020F0502020204030204" pitchFamily="34" charset="0"/>
                <a:ea typeface="Calibri" panose="020F0502020204030204" pitchFamily="34" charset="-122"/>
                <a:cs typeface="Calibri" panose="020F0502020204030204" pitchFamily="34" charset="-120"/>
              </a:rPr>
              <a:t>PCR &gt; 1.5 or &lt; 0.4 often precedes reversals. Add RSI, MACD, or Bollinger Band confirmation.</a:t>
            </a:r>
            <a:endParaRPr lang="en-US" sz="1150" dirty="0"/>
          </a:p>
        </p:txBody>
      </p:sp>
      <p:sp>
        <p:nvSpPr>
          <p:cNvPr id="21" name="Shape 18"/>
          <p:cNvSpPr/>
          <p:nvPr/>
        </p:nvSpPr>
        <p:spPr>
          <a:xfrm>
            <a:off x="5897880" y="804672"/>
            <a:ext cx="2926080" cy="3950208"/>
          </a:xfrm>
          <a:prstGeom prst="rect">
            <a:avLst/>
          </a:prstGeom>
          <a:solidFill>
            <a:srgbClr val="F2F2F2"/>
          </a:solidFill>
          <a:ln w="12700">
            <a:solidFill>
              <a:srgbClr val="E84E1B"/>
            </a:solidFill>
            <a:prstDash val="solid"/>
          </a:ln>
        </p:spPr>
      </p:sp>
      <p:sp>
        <p:nvSpPr>
          <p:cNvPr id="22" name="Shape 19"/>
          <p:cNvSpPr/>
          <p:nvPr/>
        </p:nvSpPr>
        <p:spPr>
          <a:xfrm>
            <a:off x="5897880" y="804672"/>
            <a:ext cx="2926080" cy="54864"/>
          </a:xfrm>
          <a:prstGeom prst="rect">
            <a:avLst/>
          </a:prstGeom>
          <a:solidFill>
            <a:srgbClr val="E84E1B"/>
          </a:solidFill>
          <a:ln w="12700">
            <a:solidFill>
              <a:srgbClr val="E84E1B"/>
            </a:solidFill>
            <a:prstDash val="solid"/>
          </a:ln>
        </p:spPr>
      </p:sp>
      <p:sp>
        <p:nvSpPr>
          <p:cNvPr id="23" name="Text 20"/>
          <p:cNvSpPr/>
          <p:nvPr/>
        </p:nvSpPr>
        <p:spPr>
          <a:xfrm>
            <a:off x="5989320" y="868680"/>
            <a:ext cx="2743200" cy="320040"/>
          </a:xfrm>
          <a:prstGeom prst="rect">
            <a:avLst/>
          </a:prstGeom>
          <a:noFill/>
        </p:spPr>
        <p:txBody>
          <a:bodyPr wrap="square" lIns="0" tIns="0" rIns="0" bIns="0" rtlCol="0" anchor="ctr"/>
          <a:lstStyle/>
          <a:p>
            <a:pPr marL="0" indent="0">
              <a:buNone/>
            </a:pPr>
            <a:r>
              <a:rPr lang="en-US" sz="1400" b="1" dirty="0">
                <a:solidFill>
                  <a:srgbClr val="1F3E7D"/>
                </a:solidFill>
                <a:latin typeface="Calibri" panose="020F0502020204030204" pitchFamily="34" charset="0"/>
                <a:ea typeface="Calibri" panose="020F0502020204030204" pitchFamily="34" charset="-122"/>
                <a:cs typeface="Calibri" panose="020F0502020204030204" pitchFamily="34" charset="-120"/>
              </a:rPr>
              <a:t>Rules</a:t>
            </a:r>
            <a:endParaRPr lang="en-US" sz="1400" dirty="0"/>
          </a:p>
        </p:txBody>
      </p:sp>
      <p:sp>
        <p:nvSpPr>
          <p:cNvPr id="24" name="Text 21"/>
          <p:cNvSpPr/>
          <p:nvPr/>
        </p:nvSpPr>
        <p:spPr>
          <a:xfrm>
            <a:off x="5989320" y="1207008"/>
            <a:ext cx="2743200" cy="274320"/>
          </a:xfrm>
          <a:prstGeom prst="rect">
            <a:avLst/>
          </a:prstGeom>
          <a:noFill/>
        </p:spPr>
        <p:txBody>
          <a:bodyPr wrap="square" lIns="0" tIns="0" rIns="0" bIns="0" rtlCol="0" anchor="ctr"/>
          <a:lstStyle/>
          <a:p>
            <a:pPr marL="0" indent="0">
              <a:buNone/>
            </a:pPr>
            <a:r>
              <a:rPr lang="en-US" sz="1200" b="1" dirty="0">
                <a:solidFill>
                  <a:srgbClr val="217346"/>
                </a:solidFill>
                <a:latin typeface="Calibri" panose="020F0502020204030204" pitchFamily="34" charset="0"/>
                <a:ea typeface="Calibri" panose="020F0502020204030204" pitchFamily="34" charset="-122"/>
                <a:cs typeface="Calibri" panose="020F0502020204030204" pitchFamily="34" charset="-120"/>
              </a:rPr>
              <a:t>✅  Do</a:t>
            </a:r>
            <a:endParaRPr lang="en-US" sz="1200" dirty="0"/>
          </a:p>
        </p:txBody>
      </p:sp>
      <p:sp>
        <p:nvSpPr>
          <p:cNvPr id="25" name="Text 22"/>
          <p:cNvSpPr/>
          <p:nvPr/>
        </p:nvSpPr>
        <p:spPr>
          <a:xfrm>
            <a:off x="5989320" y="1508760"/>
            <a:ext cx="2743200" cy="1371600"/>
          </a:xfrm>
          <a:prstGeom prst="rect">
            <a:avLst/>
          </a:prstGeom>
          <a:noFill/>
        </p:spPr>
        <p:txBody>
          <a:bodyPr wrap="square" rtlCol="0" anchor="ctr"/>
          <a:lstStyle/>
          <a:p>
            <a:pPr marL="342900" indent="-342900">
              <a:spcAft>
                <a:spcPts val="400"/>
              </a:spcAft>
              <a:buSzPct val="100000"/>
              <a:buChar char="•"/>
            </a:pPr>
            <a:r>
              <a:rPr lang="en-US" sz="1100" dirty="0">
                <a:solidFill>
                  <a:srgbClr val="231F20"/>
                </a:solidFill>
                <a:latin typeface="Calibri" panose="020F0502020204030204" pitchFamily="34" charset="0"/>
                <a:ea typeface="Calibri" panose="020F0502020204030204" pitchFamily="34" charset="-122"/>
                <a:cs typeface="Calibri" panose="020F0502020204030204" pitchFamily="34" charset="-120"/>
              </a:rPr>
              <a:t>Use OI + PCR together</a:t>
            </a:r>
            <a:endParaRPr lang="en-US" sz="1100" dirty="0"/>
          </a:p>
          <a:p>
            <a:pPr marL="342900" indent="-342900">
              <a:spcAft>
                <a:spcPts val="400"/>
              </a:spcAft>
              <a:buSzPct val="100000"/>
              <a:buChar char="•"/>
            </a:pPr>
            <a:r>
              <a:rPr lang="en-US" sz="1100" dirty="0">
                <a:solidFill>
                  <a:srgbClr val="231F20"/>
                </a:solidFill>
                <a:latin typeface="Calibri" panose="020F0502020204030204" pitchFamily="34" charset="0"/>
                <a:ea typeface="Calibri" panose="020F0502020204030204" pitchFamily="34" charset="-122"/>
                <a:cs typeface="Calibri" panose="020F0502020204030204" pitchFamily="34" charset="-120"/>
              </a:rPr>
              <a:t>Compare to previous days</a:t>
            </a:r>
            <a:endParaRPr lang="en-US" sz="1100" dirty="0"/>
          </a:p>
          <a:p>
            <a:pPr marL="342900" indent="-342900">
              <a:spcAft>
                <a:spcPts val="400"/>
              </a:spcAft>
              <a:buSzPct val="100000"/>
              <a:buChar char="•"/>
            </a:pPr>
            <a:r>
              <a:rPr lang="en-US" sz="1100" dirty="0">
                <a:solidFill>
                  <a:srgbClr val="231F20"/>
                </a:solidFill>
                <a:latin typeface="Calibri" panose="020F0502020204030204" pitchFamily="34" charset="0"/>
                <a:ea typeface="Calibri" panose="020F0502020204030204" pitchFamily="34" charset="-122"/>
                <a:cs typeface="Calibri" panose="020F0502020204030204" pitchFamily="34" charset="-120"/>
              </a:rPr>
              <a:t>Focus on Index options for macro view</a:t>
            </a:r>
            <a:endParaRPr lang="en-US" sz="1100" dirty="0"/>
          </a:p>
          <a:p>
            <a:pPr marL="342900" indent="-342900">
              <a:spcAft>
                <a:spcPts val="400"/>
              </a:spcAft>
              <a:buSzPct val="100000"/>
              <a:buChar char="•"/>
            </a:pPr>
            <a:r>
              <a:rPr lang="en-US" sz="1100" dirty="0">
                <a:solidFill>
                  <a:srgbClr val="231F20"/>
                </a:solidFill>
                <a:latin typeface="Calibri" panose="020F0502020204030204" pitchFamily="34" charset="0"/>
                <a:ea typeface="Calibri" panose="020F0502020204030204" pitchFamily="34" charset="-122"/>
                <a:cs typeface="Calibri" panose="020F0502020204030204" pitchFamily="34" charset="-120"/>
              </a:rPr>
              <a:t>Use PCR extremes as alerts, not entries</a:t>
            </a:r>
            <a:endParaRPr lang="en-US" sz="1100" dirty="0"/>
          </a:p>
        </p:txBody>
      </p:sp>
      <p:sp>
        <p:nvSpPr>
          <p:cNvPr id="26" name="Shape 23"/>
          <p:cNvSpPr/>
          <p:nvPr/>
        </p:nvSpPr>
        <p:spPr>
          <a:xfrm>
            <a:off x="6035040" y="2926080"/>
            <a:ext cx="2651760" cy="45720"/>
          </a:xfrm>
          <a:prstGeom prst="rect">
            <a:avLst/>
          </a:prstGeom>
          <a:solidFill>
            <a:srgbClr val="E84E1B"/>
          </a:solidFill>
          <a:ln w="12700">
            <a:solidFill>
              <a:srgbClr val="E84E1B"/>
            </a:solidFill>
            <a:prstDash val="solid"/>
          </a:ln>
        </p:spPr>
      </p:sp>
      <p:sp>
        <p:nvSpPr>
          <p:cNvPr id="27" name="Text 24"/>
          <p:cNvSpPr/>
          <p:nvPr/>
        </p:nvSpPr>
        <p:spPr>
          <a:xfrm>
            <a:off x="5989320" y="3017520"/>
            <a:ext cx="2743200" cy="274320"/>
          </a:xfrm>
          <a:prstGeom prst="rect">
            <a:avLst/>
          </a:prstGeom>
          <a:noFill/>
        </p:spPr>
        <p:txBody>
          <a:bodyPr wrap="square" lIns="0" tIns="0" rIns="0" bIns="0" rtlCol="0" anchor="ctr"/>
          <a:lstStyle/>
          <a:p>
            <a:pPr marL="0" indent="0">
              <a:buNone/>
            </a:pPr>
            <a:r>
              <a:rPr lang="en-US" sz="1200" b="1" dirty="0">
                <a:solidFill>
                  <a:srgbClr val="C00000"/>
                </a:solidFill>
                <a:latin typeface="Calibri" panose="020F0502020204030204" pitchFamily="34" charset="0"/>
                <a:ea typeface="Calibri" panose="020F0502020204030204" pitchFamily="34" charset="-122"/>
                <a:cs typeface="Calibri" panose="020F0502020204030204" pitchFamily="34" charset="-120"/>
              </a:rPr>
              <a:t>❌  Don't</a:t>
            </a:r>
            <a:endParaRPr lang="en-US" sz="1200" dirty="0"/>
          </a:p>
        </p:txBody>
      </p:sp>
      <p:sp>
        <p:nvSpPr>
          <p:cNvPr id="28" name="Text 25"/>
          <p:cNvSpPr/>
          <p:nvPr/>
        </p:nvSpPr>
        <p:spPr>
          <a:xfrm>
            <a:off x="5989320" y="3337560"/>
            <a:ext cx="2743200" cy="1325880"/>
          </a:xfrm>
          <a:prstGeom prst="rect">
            <a:avLst/>
          </a:prstGeom>
          <a:noFill/>
        </p:spPr>
        <p:txBody>
          <a:bodyPr wrap="square" rtlCol="0" anchor="ctr"/>
          <a:lstStyle/>
          <a:p>
            <a:pPr marL="342900" indent="-342900">
              <a:spcAft>
                <a:spcPts val="400"/>
              </a:spcAft>
              <a:buSzPct val="100000"/>
              <a:buChar char="•"/>
            </a:pPr>
            <a:r>
              <a:rPr lang="en-US" sz="1100" dirty="0">
                <a:solidFill>
                  <a:srgbClr val="231F20"/>
                </a:solidFill>
                <a:latin typeface="Calibri" panose="020F0502020204030204" pitchFamily="34" charset="0"/>
                <a:ea typeface="Calibri" panose="020F0502020204030204" pitchFamily="34" charset="-122"/>
                <a:cs typeface="Calibri" panose="020F0502020204030204" pitchFamily="34" charset="-120"/>
              </a:rPr>
              <a:t>Trade on PCR alone</a:t>
            </a:r>
            <a:endParaRPr lang="en-US" sz="1100" dirty="0"/>
          </a:p>
          <a:p>
            <a:pPr marL="342900" indent="-342900">
              <a:spcAft>
                <a:spcPts val="400"/>
              </a:spcAft>
              <a:buSzPct val="100000"/>
              <a:buChar char="•"/>
            </a:pPr>
            <a:r>
              <a:rPr lang="en-US" sz="1100" dirty="0">
                <a:solidFill>
                  <a:srgbClr val="231F20"/>
                </a:solidFill>
                <a:latin typeface="Calibri" panose="020F0502020204030204" pitchFamily="34" charset="0"/>
                <a:ea typeface="Calibri" panose="020F0502020204030204" pitchFamily="34" charset="-122"/>
                <a:cs typeface="Calibri" panose="020F0502020204030204" pitchFamily="34" charset="-120"/>
              </a:rPr>
              <a:t>Ignore price context</a:t>
            </a:r>
            <a:endParaRPr lang="en-US" sz="1100" dirty="0"/>
          </a:p>
          <a:p>
            <a:pPr marL="342900" indent="-342900">
              <a:spcAft>
                <a:spcPts val="400"/>
              </a:spcAft>
              <a:buSzPct val="100000"/>
              <a:buChar char="•"/>
            </a:pPr>
            <a:r>
              <a:rPr lang="en-US" sz="1100" dirty="0">
                <a:solidFill>
                  <a:srgbClr val="231F20"/>
                </a:solidFill>
                <a:latin typeface="Calibri" panose="020F0502020204030204" pitchFamily="34" charset="0"/>
                <a:ea typeface="Calibri" panose="020F0502020204030204" pitchFamily="34" charset="-122"/>
                <a:cs typeface="Calibri" panose="020F0502020204030204" pitchFamily="34" charset="-120"/>
              </a:rPr>
              <a:t>Treat PCR as absolute signal</a:t>
            </a:r>
            <a:endParaRPr lang="en-US" sz="1100" dirty="0"/>
          </a:p>
          <a:p>
            <a:pPr marL="342900" indent="-342900">
              <a:spcAft>
                <a:spcPts val="400"/>
              </a:spcAft>
              <a:buSzPct val="100000"/>
              <a:buChar char="•"/>
            </a:pPr>
            <a:r>
              <a:rPr lang="en-US" sz="1100" dirty="0">
                <a:solidFill>
                  <a:srgbClr val="231F20"/>
                </a:solidFill>
                <a:latin typeface="Calibri" panose="020F0502020204030204" pitchFamily="34" charset="0"/>
                <a:ea typeface="Calibri" panose="020F0502020204030204" pitchFamily="34" charset="-122"/>
                <a:cs typeface="Calibri" panose="020F0502020204030204" pitchFamily="34" charset="-120"/>
              </a:rPr>
              <a:t>Ignore OI changes at key strikes</a:t>
            </a:r>
            <a:endParaRPr lang="en-US" sz="1100" dirty="0"/>
          </a:p>
        </p:txBody>
      </p:sp>
      <p:sp>
        <p:nvSpPr>
          <p:cNvPr id="29" name="Shape 26"/>
          <p:cNvSpPr/>
          <p:nvPr/>
        </p:nvSpPr>
        <p:spPr>
          <a:xfrm>
            <a:off x="0" y="5001768"/>
            <a:ext cx="9144000" cy="141732"/>
          </a:xfrm>
          <a:prstGeom prst="rect">
            <a:avLst/>
          </a:prstGeom>
          <a:solidFill>
            <a:srgbClr val="E84E1B"/>
          </a:solidFill>
          <a:ln w="12700">
            <a:solidFill>
              <a:srgbClr val="E84E1B"/>
            </a:solidFill>
            <a:prstDash val="solid"/>
          </a:ln>
        </p:spPr>
      </p:sp>
      <p:sp>
        <p:nvSpPr>
          <p:cNvPr id="30" name="Text 27"/>
          <p:cNvSpPr/>
          <p:nvPr/>
        </p:nvSpPr>
        <p:spPr>
          <a:xfrm>
            <a:off x="182880" y="5001768"/>
            <a:ext cx="8778240" cy="141732"/>
          </a:xfrm>
          <a:prstGeom prst="rect">
            <a:avLst/>
          </a:prstGeom>
          <a:noFill/>
        </p:spPr>
        <p:txBody>
          <a:bodyPr wrap="square" rtlCol="0" anchor="ctr"/>
          <a:lstStyle/>
          <a:p>
            <a:pPr marL="0" indent="0">
              <a:buNone/>
            </a:pPr>
            <a:r>
              <a:rPr lang="en-US" sz="750" dirty="0">
                <a:solidFill>
                  <a:srgbClr val="FFFFFF"/>
                </a:solidFill>
                <a:latin typeface="Calibri" panose="020F0502020204030204" pitchFamily="34" charset="0"/>
                <a:ea typeface="Calibri" panose="020F0502020204030204" pitchFamily="34" charset="-122"/>
                <a:cs typeface="Calibri" panose="020F0502020204030204" pitchFamily="34" charset="-120"/>
              </a:rPr>
              <a:t>Disclaimer: Stock/Index, prices, and strikes used are for illustration purposes only and should not be considered recommendation</a:t>
            </a:r>
            <a:endParaRPr lang="en-US" sz="750" dirty="0"/>
          </a:p>
        </p:txBody>
      </p:sp>
      <p:pic>
        <p:nvPicPr>
          <p:cNvPr id="31" name="Picture 30" descr="Stocko (2) (2)"/>
          <p:cNvPicPr>
            <a:picLocks noChangeAspect="1"/>
          </p:cNvPicPr>
          <p:nvPr/>
        </p:nvPicPr>
        <p:blipFill>
          <a:blip r:embed="rId1"/>
          <a:srcRect l="12581" t="34509" r="13712" b="33398"/>
          <a:stretch>
            <a:fillRect/>
          </a:stretch>
        </p:blipFill>
        <p:spPr>
          <a:xfrm>
            <a:off x="7435850" y="40640"/>
            <a:ext cx="1407160" cy="6134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3" name="Google Shape;203;p24"/>
          <p:cNvSpPr txBox="1"/>
          <p:nvPr/>
        </p:nvSpPr>
        <p:spPr>
          <a:xfrm>
            <a:off x="2523295" y="2057296"/>
            <a:ext cx="4042410" cy="1478614"/>
          </a:xfrm>
          <a:prstGeom prst="rect">
            <a:avLst/>
          </a:prstGeom>
          <a:noFill/>
          <a:ln>
            <a:noFill/>
          </a:ln>
        </p:spPr>
        <p:txBody>
          <a:bodyPr spcFirstLastPara="1" wrap="square" lIns="91425" tIns="91425" rIns="91425" bIns="91425" anchor="t" anchorCtr="0">
            <a:noAutofit/>
          </a:bodyPr>
          <a:lstStyle/>
          <a:p>
            <a:pPr algn="ctr"/>
            <a:r>
              <a:rPr lang="en-US" sz="7500" b="1" dirty="0">
                <a:solidFill>
                  <a:srgbClr val="F15E2E"/>
                </a:solidFill>
              </a:rPr>
              <a:t>Q&amp;A</a:t>
            </a:r>
            <a:endParaRPr lang="en-US" sz="7500" b="1" dirty="0">
              <a:solidFill>
                <a:srgbClr val="253997"/>
              </a:solidFill>
            </a:endParaRPr>
          </a:p>
        </p:txBody>
      </p:sp>
      <p:cxnSp>
        <p:nvCxnSpPr>
          <p:cNvPr id="7" name="Google Shape;202;p24"/>
          <p:cNvCxnSpPr/>
          <p:nvPr/>
        </p:nvCxnSpPr>
        <p:spPr>
          <a:xfrm>
            <a:off x="286000" y="671550"/>
            <a:ext cx="8517000" cy="0"/>
          </a:xfrm>
          <a:prstGeom prst="straightConnector1">
            <a:avLst/>
          </a:prstGeom>
          <a:noFill/>
          <a:ln w="19050" cap="flat" cmpd="sng">
            <a:solidFill>
              <a:srgbClr val="F15D2A"/>
            </a:solidFill>
            <a:prstDash val="solid"/>
            <a:round/>
            <a:headEnd type="none" w="med" len="med"/>
            <a:tailEnd type="none" w="med" len="med"/>
          </a:ln>
        </p:spPr>
      </p:cxnSp>
      <p:pic>
        <p:nvPicPr>
          <p:cNvPr id="27" name="Picture 26" descr="Stocko (2) (2)"/>
          <p:cNvPicPr>
            <a:picLocks noChangeAspect="1"/>
          </p:cNvPicPr>
          <p:nvPr/>
        </p:nvPicPr>
        <p:blipFill>
          <a:blip r:embed="rId1"/>
          <a:srcRect l="12581" t="34509" r="13712" b="33398"/>
          <a:stretch>
            <a:fillRect/>
          </a:stretch>
        </p:blipFill>
        <p:spPr>
          <a:xfrm>
            <a:off x="7435850" y="40640"/>
            <a:ext cx="1407160" cy="6134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6238" y="710131"/>
            <a:ext cx="8586554" cy="4038600"/>
          </a:xfrm>
          <a:prstGeom prst="rect">
            <a:avLst/>
          </a:prstGeom>
          <a:noFill/>
        </p:spPr>
        <p:txBody>
          <a:bodyPr wrap="square">
            <a:spAutoFit/>
          </a:bodyPr>
          <a:lstStyle/>
          <a:p>
            <a:r>
              <a:rPr lang="en-US" altLang="en-US" sz="1350" dirty="0"/>
              <a:t>Investments in the securities market are subject to market risks,read all the related documents carefully before investing.Brokerage will not exceed the SEBI prescribed limit.</a:t>
            </a:r>
            <a:br>
              <a:rPr lang="en-US" altLang="en-US" sz="1350" dirty="0"/>
            </a:br>
            <a:br>
              <a:rPr lang="en-US" altLang="en-US" sz="1350" dirty="0"/>
            </a:br>
            <a:r>
              <a:rPr lang="en-US" altLang="en-US" sz="1350" dirty="0">
                <a:sym typeface="+mn-ea"/>
              </a:rPr>
              <a:t>Any video/image/text content is for educational and informational purposes only and does not constitute financial</a:t>
            </a:r>
            <a:endParaRPr lang="en-US" altLang="en-US" sz="1350" dirty="0"/>
          </a:p>
          <a:p>
            <a:r>
              <a:rPr lang="en-US" altLang="en-US" sz="1350" dirty="0">
                <a:sym typeface="+mn-ea"/>
              </a:rPr>
              <a:t>advice. Please do your own research or consult a qualified financial advisor before making any investment or trading decisions. Trading in stock markets involves risk of loss.</a:t>
            </a:r>
            <a:endParaRPr lang="en-US" altLang="en-US" sz="1350" dirty="0"/>
          </a:p>
          <a:p>
            <a:br>
              <a:rPr lang="en-US" altLang="en-US" sz="1350" dirty="0"/>
            </a:br>
            <a:endParaRPr lang="en-US" altLang="en-US" sz="1350" dirty="0"/>
          </a:p>
          <a:p>
            <a:r>
              <a:rPr lang="en-US" altLang="en-US" sz="1350" dirty="0"/>
              <a:t>South Asian Stocks Ltd. : NSE Member Code 09073, BSE</a:t>
            </a:r>
            <a:endParaRPr lang="en-US" altLang="en-US" sz="1350" dirty="0"/>
          </a:p>
          <a:p>
            <a:r>
              <a:rPr lang="en-US" altLang="en-US" sz="1350" dirty="0"/>
              <a:t>Member Code 6329, MCX Member Code : 55215 , NCDEX</a:t>
            </a:r>
            <a:endParaRPr lang="en-US" altLang="en-US" sz="1350" dirty="0"/>
          </a:p>
          <a:p>
            <a:r>
              <a:rPr lang="en-US" altLang="en-US" sz="1350" dirty="0"/>
              <a:t>Member Code : 1233 NSDL : IN-DP-474-2020 . SEBI Registration</a:t>
            </a:r>
            <a:endParaRPr lang="en-US" altLang="en-US" sz="1350" dirty="0"/>
          </a:p>
          <a:p>
            <a:r>
              <a:rPr lang="en-US" altLang="en-US" sz="1350" dirty="0"/>
              <a:t>No. INZ000164738</a:t>
            </a:r>
            <a:endParaRPr lang="en-US" altLang="en-US" sz="1350" dirty="0"/>
          </a:p>
          <a:p>
            <a:r>
              <a:rPr lang="en-US" altLang="en-US" sz="1350" dirty="0"/>
              <a:t>Compliance Officer: NSE, BSE,MCX,NCDEX,NSDL : Mr RK</a:t>
            </a:r>
            <a:endParaRPr lang="en-US" altLang="en-US" sz="1350" dirty="0"/>
          </a:p>
          <a:p>
            <a:r>
              <a:rPr lang="en-US" altLang="en-US" sz="1350" dirty="0"/>
              <a:t>Jain , 011-40409999 support@stocko.in</a:t>
            </a:r>
            <a:endParaRPr lang="en-US" altLang="en-US" sz="1350" dirty="0"/>
          </a:p>
          <a:p>
            <a:r>
              <a:rPr lang="en-US" altLang="en-US" sz="1350" dirty="0"/>
              <a:t>Registered Office:- 3rd Floor, Building No.5, Local Shopping</a:t>
            </a:r>
            <a:endParaRPr lang="en-US" altLang="en-US" sz="1350" dirty="0"/>
          </a:p>
          <a:p>
            <a:r>
              <a:rPr lang="en-US" altLang="en-US" sz="1350" dirty="0"/>
              <a:t>Complex, Rishabh Vihar, Near Karkarduma Metro Station. East</a:t>
            </a:r>
            <a:endParaRPr lang="en-US" altLang="en-US" sz="1350" dirty="0"/>
          </a:p>
          <a:p>
            <a:r>
              <a:rPr lang="en-US" altLang="en-US" sz="1350" dirty="0"/>
              <a:t>Delhi – 110092</a:t>
            </a:r>
            <a:br>
              <a:rPr lang="en-US" altLang="en-US" sz="1350" dirty="0"/>
            </a:br>
            <a:endParaRPr lang="en-US" altLang="en-US" sz="1350" dirty="0"/>
          </a:p>
          <a:p>
            <a:endParaRPr lang="en-US" altLang="en-US" sz="1350" dirty="0"/>
          </a:p>
        </p:txBody>
      </p:sp>
      <p:sp>
        <p:nvSpPr>
          <p:cNvPr id="5" name="Google Shape;203;p24"/>
          <p:cNvSpPr txBox="1"/>
          <p:nvPr/>
        </p:nvSpPr>
        <p:spPr>
          <a:xfrm>
            <a:off x="241030" y="134480"/>
            <a:ext cx="8109600" cy="523200"/>
          </a:xfrm>
          <a:prstGeom prst="rect">
            <a:avLst/>
          </a:prstGeom>
          <a:noFill/>
          <a:ln>
            <a:noFill/>
          </a:ln>
        </p:spPr>
        <p:txBody>
          <a:bodyPr spcFirstLastPara="1" wrap="square" lIns="91425" tIns="91425" rIns="91425" bIns="91425" anchor="t" anchorCtr="0">
            <a:noAutofit/>
          </a:bodyPr>
          <a:lstStyle/>
          <a:p>
            <a:r>
              <a:rPr lang="en-US" sz="2700" b="1" dirty="0">
                <a:solidFill>
                  <a:srgbClr val="253997"/>
                </a:solidFill>
              </a:rPr>
              <a:t>Disclaimer</a:t>
            </a:r>
            <a:endParaRPr lang="en-US" sz="2700" b="1" dirty="0">
              <a:solidFill>
                <a:schemeClr val="accent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6374</Words>
  <Application>WPS Presentation</Application>
  <PresentationFormat>On-screen Show (16:9)</PresentationFormat>
  <Paragraphs>306</Paragraphs>
  <Slides>10</Slides>
  <Notes>11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10</vt:i4>
      </vt:variant>
    </vt:vector>
  </HeadingPairs>
  <TitlesOfParts>
    <vt:vector size="20" baseType="lpstr">
      <vt:lpstr>Arial</vt:lpstr>
      <vt:lpstr>SimSun</vt:lpstr>
      <vt:lpstr>Wingdings</vt:lpstr>
      <vt:lpstr>Calibri</vt:lpstr>
      <vt:lpstr>Calibri</vt:lpstr>
      <vt:lpstr>Calibri</vt:lpstr>
      <vt:lpstr>Microsoft YaHei</vt:lpstr>
      <vt:lpstr>Arial Unicode MS</vt:lpstr>
      <vt:lpstr>Calibri Light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Interest &amp; Put-Call Ratio</dc:title>
  <dc:creator>PptxGenJS</dc:creator>
  <dc:subject>PptxGenJS Presentation</dc:subject>
  <cp:lastModifiedBy>Vedant Rajmane</cp:lastModifiedBy>
  <cp:revision>6</cp:revision>
  <dcterms:created xsi:type="dcterms:W3CDTF">2026-04-02T05:38:00Z</dcterms:created>
  <dcterms:modified xsi:type="dcterms:W3CDTF">2026-04-02T10:16:23Z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0055D8F6EFE248778FB2B66D023760D6_12</vt:lpwstr>
  </property>
  <property fmtid="{D5CDD505-2E9C-101B-9397-08002B2CF9AE}" pid="3" name="KSOProductBuildVer">
    <vt:lpwstr>1033-12.1.0.25242</vt:lpwstr>
  </property>
</Properties>
</file>