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287" r:id="rId5"/>
    <p:sldId id="272" r:id="rId6"/>
    <p:sldId id="298" r:id="rId7"/>
    <p:sldId id="300" r:id="rId8"/>
    <p:sldId id="305" r:id="rId9"/>
    <p:sldId id="304" r:id="rId10"/>
    <p:sldId id="306" r:id="rId11"/>
    <p:sldId id="307" r:id="rId12"/>
    <p:sldId id="288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7132"/>
    <a:srgbClr val="F15D2A"/>
    <a:srgbClr val="293B9A"/>
    <a:srgbClr val="293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600C6-2FF6-4270-B384-26FF1BF88A82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F6346-4238-4CFA-A863-22F1C8D54B68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A9F137-332B-4D39-B02E-627B8F045DD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E785CF-AE6B-4C4C-9A55-A636EDEDD832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hyperlink" Target="https://stocko.in/stocko-disclaimer/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755095"/>
            <a:ext cx="12192000" cy="255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293370" y="2470132"/>
            <a:ext cx="103790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altLang="en-IN" sz="4400" b="1" dirty="0">
                <a:solidFill>
                  <a:srgbClr val="F15E2E"/>
                </a:solidFill>
              </a:rPr>
            </a:br>
            <a:r>
              <a:rPr lang="en-US" altLang="en-IN" sz="3600" b="1" dirty="0">
                <a:solidFill>
                  <a:srgbClr val="F15E2E"/>
                </a:solidFill>
              </a:rPr>
              <a:t>EXPLORE - UNDERSTAND - EXECUTE</a:t>
            </a:r>
            <a:endParaRPr lang="en-US" altLang="en-IN" sz="3600" b="1" dirty="0">
              <a:solidFill>
                <a:srgbClr val="F15E2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370" y="4370988"/>
            <a:ext cx="277729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16</a:t>
            </a:r>
            <a:r>
              <a:rPr lang="en-US" b="1" baseline="30000" dirty="0">
                <a:solidFill>
                  <a:srgbClr val="002060"/>
                </a:solidFill>
              </a:rPr>
              <a:t>th</a:t>
            </a:r>
            <a:r>
              <a:rPr lang="en-US" b="1" dirty="0">
                <a:solidFill>
                  <a:srgbClr val="002060"/>
                </a:solidFill>
              </a:rPr>
              <a:t>  April</a:t>
            </a:r>
            <a:r>
              <a:rPr lang="en-IN" b="1" dirty="0">
                <a:solidFill>
                  <a:srgbClr val="002060"/>
                </a:solidFill>
              </a:rPr>
              <a:t>’2</a:t>
            </a:r>
            <a:r>
              <a:rPr lang="en-US" altLang="en-IN" b="1" dirty="0">
                <a:solidFill>
                  <a:srgbClr val="002060"/>
                </a:solidFill>
              </a:rPr>
              <a:t>6</a:t>
            </a:r>
            <a:endParaRPr lang="en-US" altLang="en-IN" sz="1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2258" y="6385530"/>
            <a:ext cx="484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Private &amp; Confidential. Please do not circulate.</a:t>
            </a:r>
            <a:endParaRPr lang="en-IN" dirty="0"/>
          </a:p>
        </p:txBody>
      </p:sp>
      <p:pic>
        <p:nvPicPr>
          <p:cNvPr id="7" name="Picture 6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11125" y="124460"/>
            <a:ext cx="1616710" cy="704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3370" y="2521951"/>
            <a:ext cx="92422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2400"/>
              </a:spcBef>
              <a:spcAft>
                <a:spcPts val="900"/>
              </a:spcAft>
              <a:buNone/>
            </a:pPr>
            <a:r>
              <a:rPr lang="en-US" sz="3600" b="1" dirty="0">
                <a:solidFill>
                  <a:srgbClr val="293C9C"/>
                </a:solidFill>
                <a:latin typeface="+mj-lt"/>
              </a:rPr>
              <a:t>Volatility</a:t>
            </a:r>
            <a:endParaRPr lang="en-US" sz="3600" b="1" i="0" dirty="0">
              <a:solidFill>
                <a:srgbClr val="293C9C"/>
              </a:solidFill>
              <a:effectLst/>
              <a:latin typeface="+mj-lt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293370" y="4860526"/>
            <a:ext cx="626427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Disclaimer</a:t>
            </a:r>
            <a:endParaRPr lang="en-IN" sz="2000" b="1" dirty="0">
              <a:solidFill>
                <a:srgbClr val="002060"/>
              </a:solidFill>
            </a:endParaRPr>
          </a:p>
          <a:p>
            <a:r>
              <a:rPr lang="en-US" altLang="en-US" sz="1400" dirty="0"/>
              <a:t>This is for educational and informational purposes only and does not constitute financial advice. Refer - </a:t>
            </a:r>
            <a:r>
              <a:rPr lang="en-US" altLang="en-US" sz="1400" dirty="0">
                <a:hlinkClick r:id="rId2" action="ppaction://hlinkfile"/>
              </a:rPr>
              <a:t>https://stocko.in/stocko-disclaimer/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Presenter </a:t>
            </a:r>
            <a:r>
              <a:rPr lang="en-US" sz="3600" b="1" dirty="0">
                <a:solidFill>
                  <a:srgbClr val="293C9C"/>
                </a:solidFill>
              </a:rPr>
              <a:t>Hitesh Chotalia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29478" y="1630640"/>
            <a:ext cx="6646636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+mj-lt"/>
                <a:cs typeface="Arial" panose="020B0604020202020204" pitchFamily="34" charset="0"/>
              </a:rPr>
              <a:t>Market Experience : 26 Years</a:t>
            </a:r>
            <a:endParaRPr lang="en-IN" dirty="0">
              <a:latin typeface="+mj-lt"/>
              <a:cs typeface="Arial" panose="020B0604020202020204" pitchFamily="34" charset="0"/>
            </a:endParaRPr>
          </a:p>
          <a:p>
            <a:endParaRPr lang="en-IN" dirty="0">
              <a:latin typeface="+mj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Share khan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Asia Pacific Equity Research : Citi Global Markets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Centrum Broking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Product Head : Ignite – Sharekhan Education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Sr VP : Motilal Oswal : Head School Of Trading &amp; Investing 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Head Education : Fin Learn Academy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Media Appearance : CNBC &amp; NDTV Profit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IN" sz="36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25" y="1630680"/>
            <a:ext cx="2308860" cy="29686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333" y="19753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Volatility + Options 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635" y="1247775"/>
            <a:ext cx="48920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IV &amp; Vega 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Average True Range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Straddle Price 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VIX India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VIX &amp; Daily &amp; Weekly Volatility Range </a:t>
            </a:r>
            <a:endParaRPr lang="en-US" sz="2000" dirty="0"/>
          </a:p>
        </p:txBody>
      </p:sp>
      <p:sp>
        <p:nvSpPr>
          <p:cNvPr id="4" name="Rectangle 7"/>
          <p:cNvSpPr/>
          <p:nvPr/>
        </p:nvSpPr>
        <p:spPr>
          <a:xfrm>
            <a:off x="381635" y="1247775"/>
            <a:ext cx="6781165" cy="346519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Vega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51155" y="1117283"/>
            <a:ext cx="10703560" cy="369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Vega measures the sensitivity of an option’s price to changes in implied volatility (IV).</a:t>
            </a:r>
            <a:b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It shows how much the option premium will change when implied volatility changes by 1%.</a:t>
            </a:r>
            <a:b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Higher Vega means the option price is more affected by volatility changes.</a:t>
            </a:r>
            <a:b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Lower Vega means volatility has less impact on the option price.</a:t>
            </a:r>
            <a:b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Long options (buying calls or puts have positive Vega, meaning they benefit when volatility increases.</a:t>
            </a:r>
            <a:b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Short options (selling calls or puts) have negative Vega, meaning they benefit when volatility decreases.</a:t>
            </a:r>
            <a:b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Implied Volatility 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799" y="1193155"/>
            <a:ext cx="9253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IV : It shows market forecast of how much the underlying  might move in future</a:t>
            </a:r>
            <a:endParaRPr lang="en-IN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907" y="2278401"/>
            <a:ext cx="2857899" cy="16480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73232" y="3926456"/>
            <a:ext cx="2983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 Option chain its in % age</a:t>
            </a:r>
            <a:endParaRPr lang="en-IN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04799" y="1909069"/>
            <a:ext cx="4436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High IV : Options are expensive = Inflated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Low IV : Options are cheap = Deflated </a:t>
            </a:r>
            <a:endParaRPr lang="en-IN" b="1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Vega :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8714" y="1524000"/>
            <a:ext cx="8600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Vega signifies for 1 % change in IV how much the option premium change</a:t>
            </a:r>
            <a:endParaRPr lang="en-IN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032830" y="2536544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IV = 10  % </a:t>
            </a:r>
            <a:endParaRPr lang="en-IN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09391" y="3028281"/>
            <a:ext cx="1632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Strike = 23500</a:t>
            </a:r>
            <a:endParaRPr lang="en-IN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32830" y="3452508"/>
            <a:ext cx="1773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Premium = 100 </a:t>
            </a:r>
            <a:endParaRPr lang="en-IN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94166" y="3944245"/>
            <a:ext cx="1027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Vega = 8</a:t>
            </a:r>
            <a:endParaRPr lang="en-IN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94105" y="2536544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+ 1 %  </a:t>
            </a:r>
            <a:endParaRPr lang="en-IN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450761" y="2538890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= 11</a:t>
            </a:r>
            <a:endParaRPr lang="en-IN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541304" y="4551499"/>
            <a:ext cx="33528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41862" y="467390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108</a:t>
            </a:r>
            <a:endParaRPr lang="en-IN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937644" y="4673904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Premium</a:t>
            </a:r>
            <a:endParaRPr lang="en-IN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906058" y="5536612"/>
            <a:ext cx="1950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Same if IV Drops </a:t>
            </a:r>
            <a:endParaRPr lang="en-IN" b="1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Vega : Example 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9615" y="1339215"/>
            <a:ext cx="516445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Option premium = </a:t>
            </a:r>
            <a:r>
              <a:rPr lang="en-IN" b="1" dirty="0"/>
              <a:t>₹120</a:t>
            </a:r>
            <a:endParaRPr lang="en-IN" dirty="0"/>
          </a:p>
          <a:p>
            <a:r>
              <a:rPr lang="en-IN" dirty="0"/>
              <a:t>Vega = </a:t>
            </a:r>
            <a:r>
              <a:rPr lang="en-IN" b="1" dirty="0"/>
              <a:t>₹1.5</a:t>
            </a:r>
            <a:endParaRPr lang="en-IN" dirty="0"/>
          </a:p>
          <a:p>
            <a:r>
              <a:rPr lang="en-IN" dirty="0"/>
              <a:t>If </a:t>
            </a:r>
            <a:r>
              <a:rPr lang="en-IN" b="1" dirty="0"/>
              <a:t>Implied Volatility rises by 2%</a:t>
            </a:r>
            <a:r>
              <a:rPr lang="en-IN" dirty="0"/>
              <a:t>:</a:t>
            </a:r>
            <a:endParaRPr lang="en-IN" dirty="0"/>
          </a:p>
          <a:p>
            <a:r>
              <a:rPr lang="en-IN" dirty="0"/>
              <a:t>New premium change = </a:t>
            </a:r>
            <a:r>
              <a:rPr lang="en-IN" b="1" dirty="0"/>
              <a:t>₹1.5 × 2 = ₹3</a:t>
            </a:r>
            <a:endParaRPr lang="en-IN" dirty="0"/>
          </a:p>
          <a:p>
            <a:r>
              <a:rPr lang="en-IN" dirty="0"/>
              <a:t>New option price ≈ </a:t>
            </a:r>
            <a:r>
              <a:rPr lang="en-IN" b="1" dirty="0"/>
              <a:t>₹123</a:t>
            </a:r>
            <a:endParaRPr lang="en-IN" dirty="0"/>
          </a:p>
          <a:p>
            <a:r>
              <a:rPr lang="en-IN" dirty="0"/>
              <a:t>If </a:t>
            </a:r>
            <a:r>
              <a:rPr lang="en-IN" b="1" dirty="0"/>
              <a:t>Implied Volatility falls by 2%</a:t>
            </a:r>
            <a:r>
              <a:rPr lang="en-IN" dirty="0"/>
              <a:t>:</a:t>
            </a:r>
            <a:endParaRPr lang="en-IN" dirty="0"/>
          </a:p>
          <a:p>
            <a:r>
              <a:rPr lang="en-IN" dirty="0"/>
              <a:t>Option price ≈ </a:t>
            </a:r>
            <a:r>
              <a:rPr lang="en-IN" b="1" dirty="0"/>
              <a:t>₹117</a:t>
            </a:r>
            <a:endParaRPr lang="en-IN" dirty="0"/>
          </a:p>
          <a:p>
            <a:r>
              <a:rPr lang="en-IN" b="1" dirty="0"/>
              <a:t>Simple Formula</a:t>
            </a:r>
            <a:endParaRPr lang="en-IN" b="1" dirty="0"/>
          </a:p>
          <a:p>
            <a:r>
              <a:rPr lang="en-IN" b="1" dirty="0"/>
              <a:t>Change in Option Price = Vega × Change in Implied Volatility</a:t>
            </a:r>
            <a:endParaRPr lang="en-IN" dirty="0"/>
          </a:p>
          <a:p>
            <a:r>
              <a:rPr lang="en-IN" dirty="0"/>
              <a:t>Example:</a:t>
            </a:r>
            <a:endParaRPr lang="en-IN" dirty="0"/>
          </a:p>
          <a:p>
            <a:r>
              <a:rPr lang="en-IN" dirty="0"/>
              <a:t>₹1.2 × 3% IV change = </a:t>
            </a:r>
            <a:r>
              <a:rPr lang="en-IN" b="1" dirty="0"/>
              <a:t>₹3.6 change in option premium</a:t>
            </a:r>
            <a:endParaRPr lang="en-IN" dirty="0"/>
          </a:p>
          <a:p>
            <a:endParaRPr lang="en-IN" dirty="0"/>
          </a:p>
        </p:txBody>
      </p:sp>
      <p:pic>
        <p:nvPicPr>
          <p:cNvPr id="2" name="Picture 1" descr="Gemini_Generated_Image_detku7detku7detk"/>
          <p:cNvPicPr>
            <a:picLocks noChangeAspect="1"/>
          </p:cNvPicPr>
          <p:nvPr/>
        </p:nvPicPr>
        <p:blipFill>
          <a:blip r:embed="rId2"/>
          <a:srcRect l="3614" t="2877" r="1605"/>
          <a:stretch>
            <a:fillRect/>
          </a:stretch>
        </p:blipFill>
        <p:spPr>
          <a:xfrm>
            <a:off x="5229860" y="2082165"/>
            <a:ext cx="6953250" cy="30695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Vega :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2111" y="1393210"/>
            <a:ext cx="5003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Call Option &amp; Put Option Have Same Vega</a:t>
            </a:r>
            <a:endParaRPr lang="en-IN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2111" y="1981039"/>
            <a:ext cx="67029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IV Increases = Price of both call option &amp; put option rise</a:t>
            </a:r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IV Decreases = Price of both call option &amp; put option fall</a:t>
            </a:r>
            <a:endParaRPr lang="en-IN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41715" y="3868366"/>
            <a:ext cx="1488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IV Increase</a:t>
            </a:r>
            <a:endParaRPr lang="en-IN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41395" y="3868366"/>
            <a:ext cx="17206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IV Decreases</a:t>
            </a:r>
            <a:endParaRPr lang="en-IN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741715" y="4493809"/>
            <a:ext cx="2889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Option price increases 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Good for option buyers</a:t>
            </a:r>
            <a:endParaRPr lang="en-IN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15100" y="4493808"/>
            <a:ext cx="2910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Option price decreases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Good for option sellers</a:t>
            </a:r>
            <a:endParaRPr lang="en-IN" b="1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VIX  : Hands On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050" y="961390"/>
            <a:ext cx="5777865" cy="53955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5" name="Google Shape;203;p24"/>
          <p:cNvSpPr txBox="1"/>
          <p:nvPr/>
        </p:nvSpPr>
        <p:spPr>
          <a:xfrm>
            <a:off x="2830993" y="2547119"/>
            <a:ext cx="5389880" cy="19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10000" b="1" dirty="0">
                <a:solidFill>
                  <a:srgbClr val="F15E2E"/>
                </a:solidFill>
              </a:rPr>
              <a:t>Q&amp;A</a:t>
            </a:r>
            <a:endParaRPr lang="en-US" sz="10000" b="1" dirty="0">
              <a:solidFill>
                <a:srgbClr val="25399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650" y="946841"/>
            <a:ext cx="11448739" cy="535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Investments in the securities market are subject to market risks,read all the related documents carefully before investing. Brokerage will not exceed the SEBI prescribed limit.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>
                <a:sym typeface="+mn-ea"/>
              </a:rPr>
              <a:t>Any video/image/text content is for educational and informational purposes only and does not constitute financial</a:t>
            </a:r>
            <a:endParaRPr lang="en-US" altLang="en-US" dirty="0"/>
          </a:p>
          <a:p>
            <a:r>
              <a:rPr lang="en-US" altLang="en-US" dirty="0">
                <a:sym typeface="+mn-ea"/>
              </a:rPr>
              <a:t>advice. Please do your own research or consult a qualified financial advisor before making any investment or trading decisions. Trading in stock markets involves risk of loss.</a:t>
            </a:r>
            <a:endParaRPr lang="en-US" altLang="en-US" dirty="0"/>
          </a:p>
          <a:p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South Asian Stocks Ltd. : NSE Member Code 09073, BSE</a:t>
            </a:r>
            <a:endParaRPr lang="en-US" altLang="en-US" dirty="0"/>
          </a:p>
          <a:p>
            <a:r>
              <a:rPr lang="en-US" altLang="en-US" dirty="0"/>
              <a:t>Member Code 6329, MCX Member Code : 55215 , NCDEX</a:t>
            </a:r>
            <a:endParaRPr lang="en-US" altLang="en-US" dirty="0"/>
          </a:p>
          <a:p>
            <a:r>
              <a:rPr lang="en-US" altLang="en-US" dirty="0"/>
              <a:t>Member Code : 1233 NSDL : IN-DP-474-2020 . SEBI Registration</a:t>
            </a:r>
            <a:endParaRPr lang="en-US" altLang="en-US" dirty="0"/>
          </a:p>
          <a:p>
            <a:r>
              <a:rPr lang="en-US" altLang="en-US" dirty="0"/>
              <a:t>No. INZ000164738</a:t>
            </a:r>
            <a:endParaRPr lang="en-US" altLang="en-US" dirty="0"/>
          </a:p>
          <a:p>
            <a:r>
              <a:rPr lang="en-US" altLang="en-US" dirty="0"/>
              <a:t>Compliance Officer: NSE, BSE,MCX,NCDEX,NSDL : Mr RK</a:t>
            </a:r>
            <a:endParaRPr lang="en-US" altLang="en-US" dirty="0"/>
          </a:p>
          <a:p>
            <a:r>
              <a:rPr lang="en-US" altLang="en-US" dirty="0"/>
              <a:t>Jain , 011-40409999 support@stocko.in</a:t>
            </a:r>
            <a:endParaRPr lang="en-US" altLang="en-US" dirty="0"/>
          </a:p>
          <a:p>
            <a:r>
              <a:rPr lang="en-US" altLang="en-US" dirty="0"/>
              <a:t>Registered Office:- 3rd Floor, Building No.5, Local Shopping</a:t>
            </a:r>
            <a:endParaRPr lang="en-US" altLang="en-US" dirty="0"/>
          </a:p>
          <a:p>
            <a:r>
              <a:rPr lang="en-US" altLang="en-US" dirty="0"/>
              <a:t>Complex, Rishabh Vihar, Near Karkarduma Metro Station. East</a:t>
            </a:r>
            <a:endParaRPr lang="en-US" altLang="en-US" dirty="0"/>
          </a:p>
          <a:p>
            <a:r>
              <a:rPr lang="en-US" altLang="en-US" dirty="0"/>
              <a:t>Delhi – 110092</a:t>
            </a:r>
            <a:br>
              <a:rPr lang="en-US" altLang="en-US" dirty="0"/>
            </a:br>
            <a:endParaRPr lang="en-US" altLang="en-US" dirty="0"/>
          </a:p>
          <a:p>
            <a:endParaRPr lang="en-US" altLang="en-US" dirty="0"/>
          </a:p>
        </p:txBody>
      </p:sp>
      <p:sp>
        <p:nvSpPr>
          <p:cNvPr id="5" name="Google Shape;203;p24"/>
          <p:cNvSpPr txBox="1"/>
          <p:nvPr/>
        </p:nvSpPr>
        <p:spPr>
          <a:xfrm>
            <a:off x="321373" y="179307"/>
            <a:ext cx="10812800" cy="6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rgbClr val="253997"/>
                </a:solidFill>
              </a:rPr>
              <a:t>Disclaimer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3123</Words>
  <Application>WPS Presentation</Application>
  <PresentationFormat>Widescreen</PresentationFormat>
  <Paragraphs>130</Paragraphs>
  <Slides>11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SimSun</vt:lpstr>
      <vt:lpstr>Wingdings</vt:lpstr>
      <vt:lpstr>Aptos</vt:lpstr>
      <vt:lpstr>Aptos Display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Intern Temp</dc:creator>
  <cp:lastModifiedBy>Vedant Rajmane</cp:lastModifiedBy>
  <cp:revision>16</cp:revision>
  <dcterms:created xsi:type="dcterms:W3CDTF">2026-03-02T06:06:00Z</dcterms:created>
  <dcterms:modified xsi:type="dcterms:W3CDTF">2026-04-16T10:46:13Z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8EAEC20C73914F96BFC7705845A88C25_12</vt:lpwstr>
  </property>
  <property fmtid="{D5CDD505-2E9C-101B-9397-08002B2CF9AE}" pid="3" name="KSOProductBuildVer">
    <vt:lpwstr>1033-12.1.0.25242</vt:lpwstr>
  </property>
</Properties>
</file>